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435" r:id="rId2"/>
    <p:sldId id="452" r:id="rId3"/>
    <p:sldId id="259" r:id="rId4"/>
    <p:sldId id="261" r:id="rId5"/>
    <p:sldId id="257" r:id="rId6"/>
    <p:sldId id="258" r:id="rId7"/>
    <p:sldId id="264" r:id="rId8"/>
    <p:sldId id="283" r:id="rId9"/>
    <p:sldId id="296" r:id="rId10"/>
    <p:sldId id="438" r:id="rId11"/>
    <p:sldId id="297" r:id="rId12"/>
    <p:sldId id="265" r:id="rId13"/>
    <p:sldId id="437" r:id="rId14"/>
    <p:sldId id="266" r:id="rId15"/>
    <p:sldId id="420" r:id="rId16"/>
    <p:sldId id="439" r:id="rId17"/>
    <p:sldId id="269" r:id="rId18"/>
    <p:sldId id="454" r:id="rId19"/>
    <p:sldId id="419" r:id="rId20"/>
    <p:sldId id="440" r:id="rId21"/>
    <p:sldId id="286" r:id="rId22"/>
    <p:sldId id="299" r:id="rId23"/>
    <p:sldId id="429" r:id="rId24"/>
    <p:sldId id="430" r:id="rId25"/>
    <p:sldId id="287" r:id="rId26"/>
    <p:sldId id="422" r:id="rId27"/>
    <p:sldId id="441" r:id="rId28"/>
    <p:sldId id="260" r:id="rId29"/>
    <p:sldId id="262" r:id="rId30"/>
    <p:sldId id="267" r:id="rId31"/>
    <p:sldId id="327" r:id="rId32"/>
    <p:sldId id="423" r:id="rId33"/>
    <p:sldId id="442" r:id="rId34"/>
    <p:sldId id="316" r:id="rId35"/>
    <p:sldId id="288" r:id="rId36"/>
    <p:sldId id="318" r:id="rId37"/>
    <p:sldId id="424" r:id="rId38"/>
    <p:sldId id="443" r:id="rId39"/>
    <p:sldId id="271" r:id="rId40"/>
    <p:sldId id="272" r:id="rId41"/>
    <p:sldId id="425" r:id="rId42"/>
    <p:sldId id="444" r:id="rId43"/>
    <p:sldId id="273" r:id="rId44"/>
    <p:sldId id="281" r:id="rId45"/>
    <p:sldId id="319" r:id="rId46"/>
    <p:sldId id="433" r:id="rId47"/>
    <p:sldId id="445" r:id="rId48"/>
    <p:sldId id="311" r:id="rId49"/>
    <p:sldId id="312" r:id="rId50"/>
    <p:sldId id="278" r:id="rId51"/>
    <p:sldId id="431" r:id="rId52"/>
    <p:sldId id="426" r:id="rId53"/>
    <p:sldId id="446" r:id="rId54"/>
    <p:sldId id="294" r:id="rId55"/>
    <p:sldId id="427" r:id="rId56"/>
    <p:sldId id="447" r:id="rId57"/>
    <p:sldId id="455" r:id="rId58"/>
    <p:sldId id="326" r:id="rId59"/>
    <p:sldId id="456" r:id="rId60"/>
    <p:sldId id="285" r:id="rId61"/>
    <p:sldId id="458" r:id="rId62"/>
    <p:sldId id="459" r:id="rId63"/>
    <p:sldId id="428" r:id="rId64"/>
    <p:sldId id="450" r:id="rId65"/>
    <p:sldId id="451" r:id="rId66"/>
    <p:sldId id="295" r:id="rId67"/>
    <p:sldId id="289" r:id="rId68"/>
    <p:sldId id="449" r:id="rId69"/>
    <p:sldId id="337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69B6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74732" autoAdjust="0"/>
  </p:normalViewPr>
  <p:slideViewPr>
    <p:cSldViewPr snapToGrid="0">
      <p:cViewPr varScale="1">
        <p:scale>
          <a:sx n="87" d="100"/>
          <a:sy n="87" d="100"/>
        </p:scale>
        <p:origin x="1440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2F7EA3-33E8-41F9-A2D9-1BD1195F566C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60B40F-318B-49BF-BDF4-772F10272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08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17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04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928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96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748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46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751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9286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1832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410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240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5191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an ORM will help</a:t>
            </a:r>
            <a:r>
              <a:rPr lang="en-US" baseline="0" dirty="0"/>
              <a:t> you map to objects, which will help you make your view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4993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Obviously would want to inject</a:t>
            </a:r>
            <a:r>
              <a:rPr lang="en-US" baseline="0" dirty="0"/>
              <a:t> in a SQL Connection or a </a:t>
            </a:r>
            <a:r>
              <a:rPr lang="en-US" baseline="0" dirty="0" err="1"/>
              <a:t>DbContext</a:t>
            </a:r>
            <a:r>
              <a:rPr lang="en-US" baseline="0" dirty="0"/>
              <a:t> here, not new up inline.  But just showing you the objects both interact with.  EF with </a:t>
            </a:r>
            <a:r>
              <a:rPr lang="en-US" baseline="0" dirty="0" err="1"/>
              <a:t>DbContext</a:t>
            </a:r>
            <a:r>
              <a:rPr lang="en-US" baseline="0" dirty="0"/>
              <a:t> and Dapper with SQL Connection.</a:t>
            </a:r>
            <a:endParaRPr lang="en-US" dirty="0"/>
          </a:p>
          <a:p>
            <a:endParaRPr lang="en-US" dirty="0"/>
          </a:p>
          <a:p>
            <a:r>
              <a:rPr lang="en-US" dirty="0"/>
              <a:t>Both manage connection life times for you.  No more try/finally</a:t>
            </a:r>
            <a:r>
              <a:rPr lang="en-US" baseline="0" dirty="0"/>
              <a:t> blocks.</a:t>
            </a:r>
          </a:p>
          <a:p>
            <a:endParaRPr lang="en-US" baseline="0" dirty="0"/>
          </a:p>
          <a:p>
            <a:r>
              <a:rPr lang="en-US" baseline="0" dirty="0"/>
              <a:t>Dapper more verbose and more to know about SQL, but you get better performance.</a:t>
            </a:r>
          </a:p>
          <a:p>
            <a:endParaRPr lang="en-US" baseline="0" dirty="0"/>
          </a:p>
          <a:p>
            <a:r>
              <a:rPr lang="en-US" baseline="0" dirty="0"/>
              <a:t>Both illustrate preventing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336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7387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610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3677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2706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116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06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673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996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find I get most bang for my buck getting a 5 min Lightning Talk from someone on a topic, so that’s what this is.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&lt;after talking about all these&gt;</a:t>
            </a:r>
            <a:r>
              <a:rPr lang="en-US" baseline="0" dirty="0"/>
              <a:t> BINGO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505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4781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667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6954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0294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392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87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5542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819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8032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80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840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4461-D808-4EBD-B8B3-953FBFCC6ED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132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556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EE071-6BA9-400B-8DDD-7178D39C29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09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86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Some even put tests in their feature folders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250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0B40F-318B-49BF-BDF4-772F102726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214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104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859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373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193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561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28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099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1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75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57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3536-BF8D-4E60-9AF3-BAA5E309AD08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9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FB3536-BF8D-4E60-9AF3-BAA5E309AD08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0EDB0-A1B9-48A6-8293-A7587B553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839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cottsauber.com/2016/04/25/feature-folder-structure-in-asp-net-core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www.youtube.com/watch?v=cVVMbuKmNes" TargetMode="External"/><Relationship Id="rId4" Type="http://schemas.openxmlformats.org/officeDocument/2006/relationships/hyperlink" Target="https://msdn.microsoft.com/en-us/magazine/mt763233.aspx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JeremySkinner/FluentValid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ardalis.com/refactoring-static-config-access" TargetMode="External"/><Relationship Id="rId2" Type="http://schemas.openxmlformats.org/officeDocument/2006/relationships/hyperlink" Target="http://ardalis.com/new-is-glu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techniques.com/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hyperlink" Target="http://www.scottsauber.com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bradfieldcs.com/you-are-not-google-84912cf44afb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fowler.com/bliki/MonolithFirst.html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amnewman.io/blog/2015/04/07/microservices-for-greenfield/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12192000" cy="3012520"/>
          </a:xfrm>
        </p:spPr>
        <p:txBody>
          <a:bodyPr>
            <a:normAutofit fontScale="90000"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10 Opinions For Creating </a:t>
            </a:r>
            <a:b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More Maintainable</a:t>
            </a:r>
            <a:b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.NET Apps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38EF936-BB12-46CA-86F7-049CEBB8D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985" y="3632271"/>
            <a:ext cx="12192000" cy="3371040"/>
          </a:xfrm>
        </p:spPr>
        <p:txBody>
          <a:bodyPr>
            <a:normAutofit lnSpcReduction="10000"/>
          </a:bodyPr>
          <a:lstStyle/>
          <a:p>
            <a:endParaRPr lang="en-US" sz="36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40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b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up at scottsauber.com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8F464C5-3076-4402-9791-59D524AC8DC8}"/>
              </a:ext>
            </a:extLst>
          </p:cNvPr>
          <p:cNvGrpSpPr/>
          <p:nvPr/>
        </p:nvGrpSpPr>
        <p:grpSpPr>
          <a:xfrm>
            <a:off x="10158636" y="6320767"/>
            <a:ext cx="2106544" cy="474323"/>
            <a:chOff x="9994831" y="6185410"/>
            <a:chExt cx="2106544" cy="474323"/>
          </a:xfrm>
        </p:grpSpPr>
        <p:pic>
          <p:nvPicPr>
            <p:cNvPr id="6" name="Picture 2" descr="Image result for twitter logo">
              <a:extLst>
                <a:ext uri="{FF2B5EF4-FFF2-40B4-BE49-F238E27FC236}">
                  <a16:creationId xmlns:a16="http://schemas.microsoft.com/office/drawing/2014/main" id="{BF5CBA11-98FF-4FEC-A8EF-50E5FADF0F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67602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9B9DABC1-AB03-4BB4-80DE-954141378043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8" name="Picture 2" descr="Image result for twitter logo">
              <a:extLst>
                <a:ext uri="{FF2B5EF4-FFF2-40B4-BE49-F238E27FC236}">
                  <a16:creationId xmlns:a16="http://schemas.microsoft.com/office/drawing/2014/main" id="{9312450C-A15A-4CF9-8CFC-DDCA027CB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4831" y="6290606"/>
              <a:ext cx="328512" cy="266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48682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6983729" cy="1218010"/>
          </a:xfrm>
        </p:spPr>
        <p:txBody>
          <a:bodyPr>
            <a:normAutofit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Folder Structure</a:t>
            </a:r>
          </a:p>
        </p:txBody>
      </p:sp>
      <p:pic>
        <p:nvPicPr>
          <p:cNvPr id="10" name="Picture 2" descr="https://18670-presscdn-pagely.netdna-ssl.com/wp-content/uploads/2016/08/color-coded-5.gif">
            <a:extLst>
              <a:ext uri="{FF2B5EF4-FFF2-40B4-BE49-F238E27FC236}">
                <a16:creationId xmlns:a16="http://schemas.microsoft.com/office/drawing/2014/main" id="{267884F5-BF03-43FF-B2F6-D21013C1513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467" y="3936848"/>
            <a:ext cx="5831533" cy="291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356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Problem: OOB MVC Folders By Responsibility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95491"/>
          </a:xfrm>
        </p:spPr>
        <p:txBody>
          <a:bodyPr>
            <a:normAutofit/>
          </a:bodyPr>
          <a:lstStyle/>
          <a:p>
            <a:r>
              <a:rPr lang="en-US" dirty="0"/>
              <a:t>All of these live in their own separate folders and most are required to add a new feature</a:t>
            </a:r>
          </a:p>
          <a:p>
            <a:pPr lvl="1"/>
            <a:r>
              <a:rPr lang="en-US" dirty="0"/>
              <a:t>Controllers</a:t>
            </a:r>
          </a:p>
          <a:p>
            <a:pPr lvl="1"/>
            <a:r>
              <a:rPr lang="en-US" dirty="0"/>
              <a:t>Views</a:t>
            </a:r>
          </a:p>
          <a:p>
            <a:pPr lvl="1"/>
            <a:r>
              <a:rPr lang="en-US" dirty="0"/>
              <a:t>Models</a:t>
            </a:r>
          </a:p>
          <a:p>
            <a:pPr lvl="1"/>
            <a:r>
              <a:rPr lang="en-US" dirty="0" err="1"/>
              <a:t>wwwroot</a:t>
            </a:r>
            <a:r>
              <a:rPr lang="en-US" dirty="0"/>
              <a:t>/</a:t>
            </a:r>
            <a:r>
              <a:rPr lang="en-US" dirty="0" err="1"/>
              <a:t>css</a:t>
            </a:r>
            <a:endParaRPr lang="en-US" dirty="0"/>
          </a:p>
          <a:p>
            <a:pPr lvl="1"/>
            <a:r>
              <a:rPr lang="en-US" dirty="0" err="1"/>
              <a:t>wwwroot</a:t>
            </a:r>
            <a:r>
              <a:rPr lang="en-US" dirty="0"/>
              <a:t>/</a:t>
            </a:r>
            <a:r>
              <a:rPr lang="en-US" dirty="0" err="1"/>
              <a:t>js</a:t>
            </a:r>
            <a:endParaRPr lang="en-US" dirty="0"/>
          </a:p>
          <a:p>
            <a:r>
              <a:rPr lang="en-US" dirty="0"/>
              <a:t>Adds navigation friction</a:t>
            </a:r>
          </a:p>
          <a:p>
            <a:r>
              <a:rPr lang="en-US" dirty="0"/>
              <a:t>Scope of a feature is scattered</a:t>
            </a:r>
          </a:p>
          <a:p>
            <a:r>
              <a:rPr lang="en-US" dirty="0"/>
              <a:t>Makes it hard to add, delete or extend existing features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0737BE-DF6F-4467-AFF9-F34BBD2F9054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A7169B61-6AF5-401F-832D-C40C3E6EED9F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F76897A-03EF-4800-8F3B-31F5EC64AD6E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210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505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Use Feature Folders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518" y="2447392"/>
            <a:ext cx="403405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MVC out of the box: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48358" y="2498192"/>
            <a:ext cx="43870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Feature Folders: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6518" y="1431241"/>
            <a:ext cx="10870223" cy="9719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Grouping by Feature, not by Responsibility, results in easier maintenance</a:t>
            </a:r>
          </a:p>
          <a:p>
            <a:r>
              <a:rPr lang="en-US" dirty="0"/>
              <a:t>Related things remain together (High Cohesion)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2F5B87-9D5B-40CC-96FD-6954D6D0D6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88" b="6072"/>
          <a:stretch/>
        </p:blipFill>
        <p:spPr>
          <a:xfrm>
            <a:off x="1369131" y="2961982"/>
            <a:ext cx="2860669" cy="3854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2167FD-089B-445A-A6BE-DC2D0E324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389" y="3105407"/>
            <a:ext cx="5041683" cy="32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2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505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Use Feature Folders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518" y="1685677"/>
            <a:ext cx="4034051" cy="511305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React: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48358" y="1685677"/>
            <a:ext cx="4387047" cy="5163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Blazor</a:t>
            </a:r>
            <a:r>
              <a:rPr lang="en-US" dirty="0"/>
              <a:t>: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6518" y="1431241"/>
            <a:ext cx="10870223" cy="971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D143D8-D92E-42D2-A0CE-994744C2A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836" y="2503083"/>
            <a:ext cx="3255407" cy="21325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4B5A62-7B4D-4ED1-B7FA-AF1A77029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018" y="2508727"/>
            <a:ext cx="4347055" cy="185957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B6118FC-4BE6-4C21-8159-02F48AD4719A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10" name="Subtitle 2">
              <a:extLst>
                <a:ext uri="{FF2B5EF4-FFF2-40B4-BE49-F238E27FC236}">
                  <a16:creationId xmlns:a16="http://schemas.microsoft.com/office/drawing/2014/main" id="{931A96D3-7628-47D6-A6AF-B9651E4C4C13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338220-4208-43A7-B7DF-1FD9BC5D534A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5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69260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Feature Folder Extra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do this in ASP.NET Core</a:t>
            </a:r>
          </a:p>
          <a:p>
            <a:pPr lvl="1"/>
            <a:r>
              <a:rPr lang="en-US" dirty="0">
                <a:hlinkClick r:id="rId3"/>
              </a:rPr>
              <a:t>My blog post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Steve Smith’s Blog on Feature Folders vs. Areas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Also used in React, Angular, etc.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Refactoring to Vertical Slice architecture (</a:t>
            </a:r>
            <a:r>
              <a:rPr lang="en-US" dirty="0" err="1"/>
              <a:t>featureFolders</a:t>
            </a:r>
            <a:r>
              <a:rPr lang="en-US" dirty="0"/>
              <a:t>++)</a:t>
            </a:r>
          </a:p>
          <a:p>
            <a:pPr lvl="1"/>
            <a:r>
              <a:rPr lang="en-US" dirty="0">
                <a:hlinkClick r:id="rId5"/>
              </a:rPr>
              <a:t>Derek Comartin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A96460-CAE0-409D-AA22-0159AA356F55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B0652430-4C47-4627-851B-BD773DB56DE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05D662-CD45-431F-92B1-23F786ED36F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6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6164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 on Feature Folders?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280D966-5E7A-4669-A86B-4F4A8D66F798}"/>
              </a:ext>
            </a:extLst>
          </p:cNvPr>
          <p:cNvGrpSpPr/>
          <p:nvPr/>
        </p:nvGrpSpPr>
        <p:grpSpPr>
          <a:xfrm>
            <a:off x="9970651" y="6179935"/>
            <a:ext cx="2130724" cy="474323"/>
            <a:chOff x="9970651" y="6185410"/>
            <a:chExt cx="2130724" cy="474323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id="{0F677969-E14A-4AA1-BB14-75BB11DDB1AF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D84F8D7-9DBC-475D-A791-0001A8113055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8495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10824962" cy="1218010"/>
          </a:xfrm>
        </p:spPr>
        <p:txBody>
          <a:bodyPr>
            <a:normAutofit fontScale="90000"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Don’t use </a:t>
            </a:r>
            <a:r>
              <a:rPr lang="en-US" sz="7700" b="1" dirty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IOptions</a:t>
            </a:r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… Directly</a:t>
            </a:r>
          </a:p>
        </p:txBody>
      </p:sp>
      <p:pic>
        <p:nvPicPr>
          <p:cNvPr id="4098" name="Picture 2" descr="Out Of Options GIFs - Get the best GIF on GIPHY">
            <a:extLst>
              <a:ext uri="{FF2B5EF4-FFF2-40B4-BE49-F238E27FC236}">
                <a16:creationId xmlns:a16="http://schemas.microsoft.com/office/drawing/2014/main" id="{81EB90A4-F3E8-4793-8E5D-FC76597200E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4286250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803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Problem: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IOptions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is annoying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2E84F96-D13B-44D5-9BDB-4C8FE9BC1F16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F2C515B2-F7ED-4DC4-9228-195565969F5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123CEB-74EB-4815-A30F-383EE854689B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D5CA23-28CF-41BA-8E68-DF514C8EF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Dependency on </a:t>
            </a:r>
            <a:r>
              <a:rPr lang="en-US" dirty="0" err="1"/>
              <a:t>Microsoft.Extensions.Options</a:t>
            </a:r>
            <a:r>
              <a:rPr lang="en-US" dirty="0"/>
              <a:t> down in other </a:t>
            </a:r>
            <a:r>
              <a:rPr lang="en-US" dirty="0" err="1"/>
              <a:t>csproj’s</a:t>
            </a:r>
            <a:endParaRPr lang="en-US" dirty="0"/>
          </a:p>
          <a:p>
            <a:r>
              <a:rPr lang="en-US" dirty="0"/>
              <a:t>.Value everywhere adds friction</a:t>
            </a:r>
          </a:p>
          <a:p>
            <a:r>
              <a:rPr lang="en-US" dirty="0"/>
              <a:t>Testing </a:t>
            </a:r>
            <a:r>
              <a:rPr lang="en-US" dirty="0" err="1"/>
              <a:t>IOptions</a:t>
            </a:r>
            <a:r>
              <a:rPr lang="en-US" dirty="0"/>
              <a:t> is slightly annoying with </a:t>
            </a:r>
            <a:r>
              <a:rPr lang="en-US" dirty="0" err="1"/>
              <a:t>Options.Create</a:t>
            </a:r>
            <a:r>
              <a:rPr lang="en-US" dirty="0"/>
              <a:t>()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9E2642-C416-4A10-B377-F386DFCAE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486" y="3706455"/>
            <a:ext cx="6864045" cy="209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2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BCBC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Register your Options class directly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2E84F96-D13B-44D5-9BDB-4C8FE9BC1F16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F2C515B2-F7ED-4DC4-9228-195565969F5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123CEB-74EB-4815-A30F-383EE854689B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9F53793-0810-45ED-8D8D-55E6FF16B0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4773"/>
          <a:stretch/>
        </p:blipFill>
        <p:spPr>
          <a:xfrm>
            <a:off x="720608" y="2253314"/>
            <a:ext cx="10410047" cy="11195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665728-2405-4B09-8821-B78F8776F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608" y="3765764"/>
            <a:ext cx="5998240" cy="234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366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 on </a:t>
            </a:r>
            <a:r>
              <a:rPr lang="en-US" sz="4500" dirty="0" err="1"/>
              <a:t>IOptions</a:t>
            </a:r>
            <a:r>
              <a:rPr lang="en-US" sz="45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9884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BFD170-7D38-4F6E-902F-D89644882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470" y="619179"/>
            <a:ext cx="10001059" cy="561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31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6983729" cy="1218010"/>
          </a:xfrm>
        </p:spPr>
        <p:txBody>
          <a:bodyPr>
            <a:normAutofit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Code Smells</a:t>
            </a:r>
          </a:p>
        </p:txBody>
      </p:sp>
      <p:pic>
        <p:nvPicPr>
          <p:cNvPr id="5" name="Picture 2" descr="https://cdn.meme.am/cache/instances/folder976/500x/24538976/futurama-fry-not-sure-if-code-smell-or-design-pattern.jpg">
            <a:extLst>
              <a:ext uri="{FF2B5EF4-FFF2-40B4-BE49-F238E27FC236}">
                <a16:creationId xmlns:a16="http://schemas.microsoft.com/office/drawing/2014/main" id="{A5FBE5B6-7A09-48DE-B39E-DE6F1C95C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887" y="3516795"/>
            <a:ext cx="4499113" cy="337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614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Structuring a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Happy Path always at the bottom of the method</a:t>
            </a:r>
          </a:p>
          <a:p>
            <a:pPr lvl="1"/>
            <a:r>
              <a:rPr lang="en-US" dirty="0"/>
              <a:t>Don’t want to scan for “what happens when all goes well” and find it in the middle of a method</a:t>
            </a:r>
          </a:p>
          <a:p>
            <a:r>
              <a:rPr lang="en-US" dirty="0"/>
              <a:t>Use return’s instead of nested if =&gt; else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B309781-B28A-4F5D-819C-6057433546F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EEC9BA21-7BAE-460C-A1D0-6E5FB823D772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40F52B1-E98C-4CE6-8D5A-07AFED933B51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717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7837" y="65903"/>
            <a:ext cx="3881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Razor Pages Template Code: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EBB39F-27FA-4BD2-A316-ADBA46BFA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58" y="553748"/>
            <a:ext cx="10198624" cy="55946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D2D409-CCE4-4DFA-BAFE-498B8CAEBFA1}"/>
              </a:ext>
            </a:extLst>
          </p:cNvPr>
          <p:cNvSpPr/>
          <p:nvPr/>
        </p:nvSpPr>
        <p:spPr>
          <a:xfrm>
            <a:off x="2151850" y="2244934"/>
            <a:ext cx="9266232" cy="19711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5E2834-3FE0-43C3-A127-5BEE9585037E}"/>
              </a:ext>
            </a:extLst>
          </p:cNvPr>
          <p:cNvSpPr/>
          <p:nvPr/>
        </p:nvSpPr>
        <p:spPr>
          <a:xfrm>
            <a:off x="1559589" y="5423651"/>
            <a:ext cx="4753604" cy="3255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9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7837" y="65903"/>
            <a:ext cx="4481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Refactored with Happy Path At The Bottom: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2FB953-765D-4396-9519-F7C3551E3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829" y="640129"/>
            <a:ext cx="9856921" cy="59359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71B3642-24B5-4E66-87DB-769BD3C5DF64}"/>
              </a:ext>
            </a:extLst>
          </p:cNvPr>
          <p:cNvSpPr/>
          <p:nvPr/>
        </p:nvSpPr>
        <p:spPr>
          <a:xfrm>
            <a:off x="1487084" y="1218855"/>
            <a:ext cx="2317630" cy="5223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E817E1-F8B1-456A-97C9-6760DAA39AA4}"/>
              </a:ext>
            </a:extLst>
          </p:cNvPr>
          <p:cNvSpPr/>
          <p:nvPr/>
        </p:nvSpPr>
        <p:spPr>
          <a:xfrm>
            <a:off x="1487084" y="1836668"/>
            <a:ext cx="6539924" cy="23794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F8BC14-D78A-4C05-B29D-549A99E5F46A}"/>
              </a:ext>
            </a:extLst>
          </p:cNvPr>
          <p:cNvSpPr/>
          <p:nvPr/>
        </p:nvSpPr>
        <p:spPr>
          <a:xfrm>
            <a:off x="1487084" y="4311571"/>
            <a:ext cx="9457666" cy="20837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4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Indentation Proclamation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more indented your code is, the harder it is to follow</a:t>
            </a:r>
          </a:p>
          <a:p>
            <a:r>
              <a:rPr lang="en-US" dirty="0"/>
              <a:t>Nested if’s, nested loops, etc.</a:t>
            </a:r>
          </a:p>
          <a:p>
            <a:r>
              <a:rPr lang="en-US" dirty="0"/>
              <a:t>…I made this up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12BD275-B624-4E77-AFEA-151C42C75387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F9A178A0-83B3-49F6-B9A8-CD501DE89DFF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9099983-29A6-4924-AD49-8848915A1D0A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623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Code smells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hard and fast rules, just my “warning light”</a:t>
            </a:r>
          </a:p>
          <a:p>
            <a:r>
              <a:rPr lang="en-US" dirty="0"/>
              <a:t>Methods &gt; 20 lines</a:t>
            </a:r>
          </a:p>
          <a:p>
            <a:r>
              <a:rPr lang="en-US" dirty="0"/>
              <a:t>Classes &gt; 200 lines</a:t>
            </a:r>
          </a:p>
          <a:p>
            <a:r>
              <a:rPr lang="en-US" dirty="0"/>
              <a:t>Regions</a:t>
            </a:r>
          </a:p>
          <a:p>
            <a:pPr lvl="1"/>
            <a:r>
              <a:rPr lang="en-US" dirty="0"/>
              <a:t>You probably should’ve added a new class or method instead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1026" name="Picture 2" descr="Clippy - It Looks like you're adding a region Did you mean to make a new class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020" y="3355108"/>
            <a:ext cx="27432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6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 on Code Flow/Smells?</a:t>
            </a:r>
          </a:p>
        </p:txBody>
      </p:sp>
    </p:spTree>
    <p:extLst>
      <p:ext uri="{BB962C8B-B14F-4D97-AF65-F5344CB8AC3E}">
        <p14:creationId xmlns:p14="http://schemas.microsoft.com/office/powerpoint/2010/main" val="1975437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6983729" cy="1218010"/>
          </a:xfrm>
        </p:spPr>
        <p:txBody>
          <a:bodyPr>
            <a:normAutofit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Validation</a:t>
            </a:r>
          </a:p>
        </p:txBody>
      </p:sp>
      <p:pic>
        <p:nvPicPr>
          <p:cNvPr id="4" name="Picture 2" descr="Conan Obrien Validate Me GIF by Team Coco">
            <a:extLst>
              <a:ext uri="{FF2B5EF4-FFF2-40B4-BE49-F238E27FC236}">
                <a16:creationId xmlns:a16="http://schemas.microsoft.com/office/drawing/2014/main" id="{920C0BC8-5984-4EFE-9E35-BDE75D12863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291" y="4135711"/>
            <a:ext cx="5510709" cy="272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130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99522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Validation – What’s wrong with OOB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0863"/>
          </a:xfrm>
        </p:spPr>
        <p:txBody>
          <a:bodyPr>
            <a:normAutofit/>
          </a:bodyPr>
          <a:lstStyle/>
          <a:p>
            <a:r>
              <a:rPr lang="en-US" dirty="0"/>
              <a:t>Data Annotations</a:t>
            </a:r>
          </a:p>
          <a:p>
            <a:pPr lvl="1"/>
            <a:r>
              <a:rPr lang="en-US" dirty="0"/>
              <a:t>Only work well for simple scenarios</a:t>
            </a:r>
          </a:p>
          <a:p>
            <a:pPr lvl="1"/>
            <a:r>
              <a:rPr lang="en-US" dirty="0"/>
              <a:t>Hard to make custom ones</a:t>
            </a:r>
          </a:p>
          <a:p>
            <a:pPr lvl="1"/>
            <a:r>
              <a:rPr lang="en-US" dirty="0"/>
              <a:t>Hard to unit test</a:t>
            </a:r>
          </a:p>
          <a:p>
            <a:pPr lvl="1"/>
            <a:r>
              <a:rPr lang="en-US" dirty="0"/>
              <a:t>Separate annotations for each property</a:t>
            </a:r>
          </a:p>
          <a:p>
            <a:pPr lvl="2"/>
            <a:r>
              <a:rPr lang="en-US" dirty="0"/>
              <a:t>Can get “tall”</a:t>
            </a:r>
          </a:p>
          <a:p>
            <a:pPr lvl="1"/>
            <a:r>
              <a:rPr lang="en-US" dirty="0"/>
              <a:t>SRP violated</a:t>
            </a:r>
          </a:p>
          <a:p>
            <a:pPr lvl="2"/>
            <a:r>
              <a:rPr lang="en-US" dirty="0"/>
              <a:t>Model + Validation combined into one class</a:t>
            </a:r>
          </a:p>
          <a:p>
            <a:r>
              <a:rPr lang="en-US" dirty="0"/>
              <a:t>Writing own Custom Validation classes</a:t>
            </a:r>
          </a:p>
          <a:p>
            <a:pPr lvl="1"/>
            <a:r>
              <a:rPr lang="en-US" dirty="0"/>
              <a:t>Lose client-side hooks Data Annotations provides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AE0224D-15C9-4C6A-B34B-A421FB5D8A64}"/>
              </a:ext>
            </a:extLst>
          </p:cNvPr>
          <p:cNvGrpSpPr/>
          <p:nvPr/>
        </p:nvGrpSpPr>
        <p:grpSpPr>
          <a:xfrm>
            <a:off x="9970651" y="619102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DFB1D8CA-F27B-47C4-A429-38A11B16E680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56946CC-0176-488D-AC49-B0F5F124EC2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844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Use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FluentValidation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Fluent interface</a:t>
            </a:r>
          </a:p>
          <a:p>
            <a:r>
              <a:rPr lang="en-US" dirty="0"/>
              <a:t>Business rules are easy to maintain and read</a:t>
            </a:r>
          </a:p>
          <a:p>
            <a:r>
              <a:rPr lang="en-US" dirty="0"/>
              <a:t>Easy to show a stakeholder</a:t>
            </a:r>
          </a:p>
          <a:p>
            <a:r>
              <a:rPr lang="en-US" dirty="0"/>
              <a:t>Easy to test</a:t>
            </a:r>
          </a:p>
          <a:p>
            <a:r>
              <a:rPr lang="en-US" dirty="0"/>
              <a:t>Integrates with </a:t>
            </a:r>
            <a:r>
              <a:rPr lang="en-US" dirty="0" err="1"/>
              <a:t>ModelState.IsValid</a:t>
            </a:r>
            <a:endParaRPr lang="en-US" dirty="0"/>
          </a:p>
          <a:p>
            <a:r>
              <a:rPr lang="en-US" dirty="0"/>
              <a:t>Same Client-Side validation as Data Annotations</a:t>
            </a:r>
          </a:p>
          <a:p>
            <a:r>
              <a:rPr lang="en-US" dirty="0"/>
              <a:t>95M downloads</a:t>
            </a:r>
          </a:p>
          <a:p>
            <a:r>
              <a:rPr lang="en-US" dirty="0">
                <a:hlinkClick r:id="rId2"/>
              </a:rPr>
              <a:t>https://github.com/JeremySkinner/FluentValidation</a:t>
            </a:r>
            <a:endParaRPr lang="en-US" dirty="0"/>
          </a:p>
        </p:txBody>
      </p:sp>
      <p:pic>
        <p:nvPicPr>
          <p:cNvPr id="2050" name="Picture 2" descr="FluentValid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383" y="114247"/>
            <a:ext cx="3151786" cy="171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CD7D474-DFDA-4149-8896-E182ADB1535A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46A93BAB-BADC-4771-A327-A560508E448A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E012AC-C121-43C5-93B3-8A8C16A84201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504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Audience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81665"/>
            <a:ext cx="10515600" cy="5023042"/>
          </a:xfrm>
        </p:spPr>
        <p:txBody>
          <a:bodyPr>
            <a:normAutofit/>
          </a:bodyPr>
          <a:lstStyle/>
          <a:p>
            <a:r>
              <a:rPr lang="en-US" dirty="0"/>
              <a:t>Existing .NET Developers</a:t>
            </a:r>
          </a:p>
          <a:p>
            <a:r>
              <a:rPr lang="en-US" dirty="0"/>
              <a:t>Desire for more maintainable </a:t>
            </a:r>
            <a:r>
              <a:rPr lang="en-US" dirty="0" err="1"/>
              <a:t>solutons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638A98C-34B7-454C-816B-887640745AB2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8" name="Subtitle 2">
              <a:extLst>
                <a:ext uri="{FF2B5EF4-FFF2-40B4-BE49-F238E27FC236}">
                  <a16:creationId xmlns:a16="http://schemas.microsoft.com/office/drawing/2014/main" id="{E0986155-9C36-4694-8D1D-007A509F55E8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7F452A2-9EDA-45D2-8F3E-FDEEBE71B64E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85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501" y="133781"/>
            <a:ext cx="7468247" cy="32540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57356" y="41590"/>
            <a:ext cx="3881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Template Code: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7837" y="3387803"/>
            <a:ext cx="444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Refactored with Fluent Validation: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1019"/>
          <a:stretch/>
        </p:blipFill>
        <p:spPr>
          <a:xfrm>
            <a:off x="4160030" y="3489959"/>
            <a:ext cx="5461187" cy="33264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37" y="4037699"/>
            <a:ext cx="3292125" cy="24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2CFCAC-8329-44FA-9059-AE6C57ED7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21" y="1949515"/>
            <a:ext cx="11119101" cy="319232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375A55E-A958-48AA-9107-6353398E0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 Rule that only exists if….</a:t>
            </a:r>
          </a:p>
        </p:txBody>
      </p:sp>
    </p:spTree>
    <p:extLst>
      <p:ext uri="{BB962C8B-B14F-4D97-AF65-F5344CB8AC3E}">
        <p14:creationId xmlns:p14="http://schemas.microsoft.com/office/powerpoint/2010/main" val="57562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 on Fluent Validation?</a:t>
            </a:r>
          </a:p>
        </p:txBody>
      </p:sp>
    </p:spTree>
    <p:extLst>
      <p:ext uri="{BB962C8B-B14F-4D97-AF65-F5344CB8AC3E}">
        <p14:creationId xmlns:p14="http://schemas.microsoft.com/office/powerpoint/2010/main" val="6849427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6983729" cy="1218010"/>
          </a:xfrm>
        </p:spPr>
        <p:txBody>
          <a:bodyPr>
            <a:normAutofit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ORM’s</a:t>
            </a:r>
          </a:p>
        </p:txBody>
      </p:sp>
      <p:pic>
        <p:nvPicPr>
          <p:cNvPr id="5" name="Picture 2" descr=" abc season 12 the bachelorette jojo fletcher this is magic GIF">
            <a:extLst>
              <a:ext uri="{FF2B5EF4-FFF2-40B4-BE49-F238E27FC236}">
                <a16:creationId xmlns:a16="http://schemas.microsoft.com/office/drawing/2014/main" id="{568981CD-8FB9-4A1A-8EF2-10EA983437D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2" y="3962401"/>
            <a:ext cx="5791198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85839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Don’t use raw ADO - Use an 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6070600" cy="333311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Entity Framework – Full ORM</a:t>
            </a:r>
          </a:p>
          <a:p>
            <a:pPr lvl="1"/>
            <a:r>
              <a:rPr lang="en-US" dirty="0"/>
              <a:t>Pros</a:t>
            </a:r>
          </a:p>
          <a:p>
            <a:pPr lvl="2"/>
            <a:r>
              <a:rPr lang="en-US" dirty="0"/>
              <a:t>Developer Productivity</a:t>
            </a:r>
          </a:p>
          <a:p>
            <a:pPr lvl="2"/>
            <a:r>
              <a:rPr lang="en-US" dirty="0"/>
              <a:t>Compile-time safety with LINQ Queries</a:t>
            </a:r>
          </a:p>
          <a:p>
            <a:pPr lvl="2"/>
            <a:r>
              <a:rPr lang="en-US" dirty="0"/>
              <a:t>Extremely quick to add new CRUD operations</a:t>
            </a:r>
          </a:p>
          <a:p>
            <a:pPr lvl="2"/>
            <a:r>
              <a:rPr lang="en-US" dirty="0"/>
              <a:t>Built in Unit of Work</a:t>
            </a:r>
          </a:p>
          <a:p>
            <a:pPr lvl="2"/>
            <a:r>
              <a:rPr lang="en-US" dirty="0"/>
              <a:t>Migration support</a:t>
            </a:r>
          </a:p>
          <a:p>
            <a:pPr lvl="1"/>
            <a:r>
              <a:rPr lang="en-US" dirty="0"/>
              <a:t>Cons</a:t>
            </a:r>
          </a:p>
          <a:p>
            <a:pPr lvl="2"/>
            <a:r>
              <a:rPr lang="en-US" dirty="0"/>
              <a:t>Less performant</a:t>
            </a:r>
          </a:p>
          <a:p>
            <a:pPr lvl="2"/>
            <a:r>
              <a:rPr lang="en-US" dirty="0"/>
              <a:t>Less control over the queries generated</a:t>
            </a:r>
          </a:p>
          <a:p>
            <a:pPr lvl="2"/>
            <a:r>
              <a:rPr lang="en-US" dirty="0"/>
              <a:t>Heavier</a:t>
            </a:r>
          </a:p>
        </p:txBody>
      </p:sp>
      <p:pic>
        <p:nvPicPr>
          <p:cNvPr id="3074" name="Picture 2" descr="https://pbs.twimg.com/media/C5m6ahQU8AA3CRI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5" t="11651" r="12407" b="14666"/>
          <a:stretch/>
        </p:blipFill>
        <p:spPr bwMode="auto">
          <a:xfrm>
            <a:off x="8371628" y="4975382"/>
            <a:ext cx="1919839" cy="187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cdn-images-1.medium.com/max/552/1*ZlPxqtzs2iN3X34iFpBv2Q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" t="-1338" r="34821" b="68241"/>
          <a:stretch/>
        </p:blipFill>
        <p:spPr bwMode="auto">
          <a:xfrm>
            <a:off x="523029" y="5158739"/>
            <a:ext cx="5330826" cy="150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460066" y="1825623"/>
            <a:ext cx="5706533" cy="33331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Dapper – Micro ORM</a:t>
            </a:r>
          </a:p>
          <a:p>
            <a:pPr lvl="1"/>
            <a:r>
              <a:rPr lang="en-US" dirty="0"/>
              <a:t>Pros</a:t>
            </a:r>
          </a:p>
          <a:p>
            <a:pPr lvl="2"/>
            <a:r>
              <a:rPr lang="en-US" dirty="0"/>
              <a:t>Performance near ADO</a:t>
            </a:r>
          </a:p>
          <a:p>
            <a:pPr lvl="2"/>
            <a:r>
              <a:rPr lang="en-US" dirty="0"/>
              <a:t>More control over the queries</a:t>
            </a:r>
          </a:p>
          <a:p>
            <a:pPr lvl="2"/>
            <a:r>
              <a:rPr lang="en-US" dirty="0"/>
              <a:t>Extremely simple to setup</a:t>
            </a:r>
          </a:p>
          <a:p>
            <a:pPr lvl="2"/>
            <a:r>
              <a:rPr lang="en-US" dirty="0"/>
              <a:t>Stack Overflow beta tests</a:t>
            </a:r>
          </a:p>
          <a:p>
            <a:pPr lvl="1"/>
            <a:r>
              <a:rPr lang="en-US" dirty="0"/>
              <a:t>Cons</a:t>
            </a:r>
          </a:p>
          <a:p>
            <a:pPr lvl="2"/>
            <a:r>
              <a:rPr lang="en-US" dirty="0"/>
              <a:t>SQL strings = Big column name </a:t>
            </a:r>
            <a:r>
              <a:rPr lang="en-US" dirty="0" err="1"/>
              <a:t>refactorings</a:t>
            </a:r>
            <a:r>
              <a:rPr lang="en-US" dirty="0"/>
              <a:t> are harder</a:t>
            </a:r>
          </a:p>
          <a:p>
            <a:pPr lvl="2"/>
            <a:r>
              <a:rPr lang="en-US" dirty="0"/>
              <a:t>Less features than EF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5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ORM usage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542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Entity Framework:				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Dapper: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826" y="2064558"/>
            <a:ext cx="7867842" cy="1364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826" y="4188964"/>
            <a:ext cx="5094174" cy="259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10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Other ORM things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333115"/>
          </a:xfrm>
        </p:spPr>
        <p:txBody>
          <a:bodyPr>
            <a:normAutofit/>
          </a:bodyPr>
          <a:lstStyle/>
          <a:p>
            <a:r>
              <a:rPr lang="en-US" dirty="0"/>
              <a:t>Both manage connection lifetimes</a:t>
            </a:r>
          </a:p>
          <a:p>
            <a:r>
              <a:rPr lang="en-US" dirty="0"/>
              <a:t>Both give you SQL Injection protection</a:t>
            </a:r>
          </a:p>
          <a:p>
            <a:r>
              <a:rPr lang="en-US" dirty="0"/>
              <a:t>I use both depending on the job</a:t>
            </a:r>
          </a:p>
          <a:p>
            <a:r>
              <a:rPr lang="en-US" dirty="0"/>
              <a:t>DON’T WRITE YOUR OWN ORM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D10039A-2E50-40A6-95FF-EA55179C89DA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DB8E283D-E364-4DD9-82D2-E1D0DBF2B861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0D76664-F982-4DFC-888E-EC2D49B84266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051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 on ORM’s?</a:t>
            </a:r>
          </a:p>
        </p:txBody>
      </p:sp>
    </p:spTree>
    <p:extLst>
      <p:ext uri="{BB962C8B-B14F-4D97-AF65-F5344CB8AC3E}">
        <p14:creationId xmlns:p14="http://schemas.microsoft.com/office/powerpoint/2010/main" val="21206806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9738359" cy="1218010"/>
          </a:xfrm>
        </p:spPr>
        <p:txBody>
          <a:bodyPr>
            <a:normAutofit/>
          </a:bodyPr>
          <a:lstStyle/>
          <a:p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Dependency Injection</a:t>
            </a:r>
          </a:p>
        </p:txBody>
      </p:sp>
      <p:pic>
        <p:nvPicPr>
          <p:cNvPr id="4" name="Picture 4" descr="https://i1.wp.com/foodpornjournal.com/wp-content/uploads/2014/06/IMG_2211.jpg">
            <a:extLst>
              <a:ext uri="{FF2B5EF4-FFF2-40B4-BE49-F238E27FC236}">
                <a16:creationId xmlns:a16="http://schemas.microsoft.com/office/drawing/2014/main" id="{3C5312EC-12E7-47D1-AE7E-A9DB71882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388" y="4027847"/>
            <a:ext cx="3771612" cy="283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3312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Dependency Injection and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IoC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containers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DI/IoC helps you loosely couple your apps</a:t>
            </a:r>
          </a:p>
          <a:p>
            <a:r>
              <a:rPr lang="en-US" dirty="0"/>
              <a:t>Easily swap out different implementations</a:t>
            </a:r>
          </a:p>
          <a:p>
            <a:pPr lvl="1"/>
            <a:r>
              <a:rPr lang="en-US" dirty="0"/>
              <a:t>Switching directions</a:t>
            </a:r>
          </a:p>
          <a:p>
            <a:pPr lvl="1"/>
            <a:r>
              <a:rPr lang="en-US" dirty="0"/>
              <a:t>Running locally vs in the Cloud</a:t>
            </a:r>
          </a:p>
          <a:p>
            <a:r>
              <a:rPr lang="en-US" dirty="0"/>
              <a:t>Lets you unit test anything if done correctly</a:t>
            </a:r>
          </a:p>
          <a:p>
            <a:r>
              <a:rPr lang="en-US" dirty="0"/>
              <a:t>I use </a:t>
            </a:r>
            <a:r>
              <a:rPr lang="en-US" dirty="0" err="1"/>
              <a:t>Microsoft.Extensions.DependencyInjection</a:t>
            </a:r>
            <a:endParaRPr lang="en-US" dirty="0"/>
          </a:p>
          <a:p>
            <a:pPr lvl="1"/>
            <a:r>
              <a:rPr lang="en-US" dirty="0" err="1"/>
              <a:t>Scrutor</a:t>
            </a:r>
            <a:r>
              <a:rPr lang="en-US" dirty="0"/>
              <a:t> for auto-registration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20153D3-90A5-4978-84E8-4C0D3B8EEA02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050FC453-C243-4C3D-BAD9-53E6706AE885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3FFF103-EDDC-4083-B577-AA1309AE4D47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754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Audience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“New” perspective on a few topics</a:t>
            </a:r>
          </a:p>
          <a:p>
            <a:r>
              <a:rPr lang="en-US" dirty="0"/>
              <a:t>You’re not going to agree on everything</a:t>
            </a:r>
          </a:p>
          <a:p>
            <a:r>
              <a:rPr lang="en-US" dirty="0"/>
              <a:t>Take away some ideas to evaluate in your future workflow tomorrow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1973EC-BB63-464C-94F4-12B3057D904E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96D5F31F-FF14-46E0-ADB1-B1AAE9AA14F6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2B669BD-6BE7-4687-B0BD-7D1008289566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941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Common DI Pitfalls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“New Is Glue”</a:t>
            </a:r>
            <a:endParaRPr lang="en-US" dirty="0"/>
          </a:p>
          <a:p>
            <a:r>
              <a:rPr lang="en-US" dirty="0">
                <a:hlinkClick r:id="rId3"/>
              </a:rPr>
              <a:t>“Static Cling”</a:t>
            </a:r>
            <a:endParaRPr lang="en-US" dirty="0"/>
          </a:p>
          <a:p>
            <a:r>
              <a:rPr lang="en-US" dirty="0" err="1"/>
              <a:t>DateTime.UtcNow</a:t>
            </a:r>
            <a:r>
              <a:rPr lang="en-US" dirty="0"/>
              <a:t> (and variants)</a:t>
            </a:r>
          </a:p>
          <a:p>
            <a:pPr lvl="1"/>
            <a:r>
              <a:rPr lang="en-US" dirty="0"/>
              <a:t>Instead inject in </a:t>
            </a:r>
            <a:r>
              <a:rPr lang="en-US" dirty="0" err="1"/>
              <a:t>IClock</a:t>
            </a:r>
            <a:r>
              <a:rPr lang="en-US" dirty="0"/>
              <a:t> or have method take in </a:t>
            </a:r>
            <a:r>
              <a:rPr lang="en-US" dirty="0" err="1"/>
              <a:t>DateTime</a:t>
            </a:r>
            <a:r>
              <a:rPr lang="en-US" dirty="0"/>
              <a:t>? and default to Now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0405FC-4AB1-4C99-AE74-9343BE2672D5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CB5E67AB-842B-4133-9663-DE0C9B80FA3F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6A6E6D-06B0-4194-B8A5-0E790CC4915D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3653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 on Dependency Injection?</a:t>
            </a:r>
          </a:p>
        </p:txBody>
      </p:sp>
    </p:spTree>
    <p:extLst>
      <p:ext uri="{BB962C8B-B14F-4D97-AF65-F5344CB8AC3E}">
        <p14:creationId xmlns:p14="http://schemas.microsoft.com/office/powerpoint/2010/main" val="28262999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9738359" cy="1218010"/>
          </a:xfrm>
        </p:spPr>
        <p:txBody>
          <a:bodyPr>
            <a:normAutofit/>
          </a:bodyPr>
          <a:lstStyle/>
          <a:p>
            <a:pPr algn="l"/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 Automated Tests</a:t>
            </a:r>
          </a:p>
        </p:txBody>
      </p:sp>
      <p:pic>
        <p:nvPicPr>
          <p:cNvPr id="5" name="Picture 2" descr="http://s2.quickmeme.com/img/2e/2e639765de8370ccc4b625c65b587c7267f92fd5a3c063bd049ce500974ce119.jpg">
            <a:extLst>
              <a:ext uri="{FF2B5EF4-FFF2-40B4-BE49-F238E27FC236}">
                <a16:creationId xmlns:a16="http://schemas.microsoft.com/office/drawing/2014/main" id="{5490AE43-F913-49D0-94DC-DC3021FCC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0" y="1724025"/>
            <a:ext cx="4095750" cy="513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7197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Automated Testing with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xUnit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4108"/>
          </a:xfrm>
        </p:spPr>
        <p:txBody>
          <a:bodyPr>
            <a:normAutofit/>
          </a:bodyPr>
          <a:lstStyle/>
          <a:p>
            <a:r>
              <a:rPr lang="en-US" dirty="0"/>
              <a:t>You should be writing automated tests</a:t>
            </a:r>
          </a:p>
          <a:p>
            <a:pPr lvl="1"/>
            <a:r>
              <a:rPr lang="en-US" dirty="0"/>
              <a:t>Exposes holes in your architecture</a:t>
            </a:r>
          </a:p>
          <a:p>
            <a:pPr lvl="1"/>
            <a:r>
              <a:rPr lang="en-US" dirty="0"/>
              <a:t>Proven to be faster long-term </a:t>
            </a:r>
          </a:p>
          <a:p>
            <a:pPr lvl="2"/>
            <a:r>
              <a:rPr lang="en-US" dirty="0"/>
              <a:t>Make changes quickly and confidently because have a regression test suite</a:t>
            </a:r>
          </a:p>
          <a:p>
            <a:r>
              <a:rPr lang="en-US" dirty="0"/>
              <a:t>Use </a:t>
            </a:r>
            <a:r>
              <a:rPr lang="en-US" dirty="0" err="1"/>
              <a:t>xUnit</a:t>
            </a:r>
            <a:r>
              <a:rPr lang="en-US" dirty="0"/>
              <a:t> or </a:t>
            </a:r>
            <a:r>
              <a:rPr lang="en-US" dirty="0" err="1"/>
              <a:t>NUnit</a:t>
            </a:r>
            <a:endParaRPr lang="en-US" dirty="0"/>
          </a:p>
          <a:p>
            <a:pPr lvl="1"/>
            <a:r>
              <a:rPr lang="en-US" dirty="0"/>
              <a:t>Just not </a:t>
            </a:r>
            <a:r>
              <a:rPr lang="en-US" dirty="0" err="1"/>
              <a:t>MSTest</a:t>
            </a:r>
            <a:r>
              <a:rPr lang="en-US" dirty="0"/>
              <a:t> which is </a:t>
            </a:r>
            <a:r>
              <a:rPr lang="en-US" dirty="0" err="1"/>
              <a:t>wayyy</a:t>
            </a:r>
            <a:r>
              <a:rPr lang="en-US" dirty="0"/>
              <a:t> more verbose and has less features</a:t>
            </a:r>
          </a:p>
          <a:p>
            <a:r>
              <a:rPr lang="en-US" dirty="0" err="1"/>
              <a:t>xUnit</a:t>
            </a:r>
            <a:r>
              <a:rPr lang="en-US" dirty="0"/>
              <a:t> used by ASP.NET team</a:t>
            </a:r>
          </a:p>
          <a:p>
            <a:r>
              <a:rPr lang="en-US" dirty="0"/>
              <a:t>I used to use </a:t>
            </a:r>
            <a:r>
              <a:rPr lang="en-US" dirty="0" err="1"/>
              <a:t>NUnit</a:t>
            </a:r>
            <a:r>
              <a:rPr lang="en-US" dirty="0"/>
              <a:t> and switched to </a:t>
            </a:r>
            <a:r>
              <a:rPr lang="en-US" dirty="0" err="1"/>
              <a:t>xUnit</a:t>
            </a:r>
            <a:endParaRPr lang="en-US" dirty="0"/>
          </a:p>
          <a:p>
            <a:r>
              <a:rPr lang="en-US" dirty="0" err="1"/>
              <a:t>NUnit</a:t>
            </a:r>
            <a:r>
              <a:rPr lang="en-US" dirty="0"/>
              <a:t> more boilerplate</a:t>
            </a:r>
          </a:p>
          <a:p>
            <a:pPr lvl="1"/>
            <a:r>
              <a:rPr lang="en-US" dirty="0"/>
              <a:t>No [</a:t>
            </a:r>
            <a:r>
              <a:rPr lang="en-US" dirty="0" err="1"/>
              <a:t>TestFixture</a:t>
            </a:r>
            <a:r>
              <a:rPr lang="en-US" dirty="0"/>
              <a:t>] in </a:t>
            </a:r>
            <a:r>
              <a:rPr lang="en-US" dirty="0" err="1"/>
              <a:t>xUnit</a:t>
            </a:r>
            <a:endParaRPr lang="en-US" dirty="0"/>
          </a:p>
          <a:p>
            <a:pPr lvl="1"/>
            <a:r>
              <a:rPr lang="en-US" dirty="0"/>
              <a:t>No [</a:t>
            </a:r>
            <a:r>
              <a:rPr lang="en-US" dirty="0" err="1"/>
              <a:t>SetUp</a:t>
            </a:r>
            <a:r>
              <a:rPr lang="en-US" dirty="0"/>
              <a:t>] method just use a constructor in </a:t>
            </a:r>
            <a:r>
              <a:rPr lang="en-US" dirty="0" err="1"/>
              <a:t>xUnit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482E91A-1068-41CD-BA4C-8E02FFE373AB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45803D11-4C42-4FCB-982E-875A7D63E15B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5704C4-1123-4A70-A984-DD29CDCDF4AE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41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Problem: OOB Assertion Libraries Annoy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Assert.Equal</a:t>
            </a:r>
            <a:r>
              <a:rPr lang="en-US" dirty="0"/>
              <a:t>(value, value)</a:t>
            </a:r>
          </a:p>
          <a:p>
            <a:pPr lvl="1"/>
            <a:r>
              <a:rPr lang="en-US" dirty="0"/>
              <a:t>Hard to remember that it’s </a:t>
            </a:r>
            <a:r>
              <a:rPr lang="en-US" dirty="0" err="1"/>
              <a:t>Assert.Equal</a:t>
            </a:r>
            <a:r>
              <a:rPr lang="en-US" dirty="0"/>
              <a:t>(expected, actual)</a:t>
            </a:r>
          </a:p>
          <a:p>
            <a:pPr lvl="1"/>
            <a:r>
              <a:rPr lang="en-US" dirty="0"/>
              <a:t>Can lead to funky looking assertion failures if you flip them</a:t>
            </a:r>
          </a:p>
          <a:p>
            <a:r>
              <a:rPr lang="en-US" dirty="0"/>
              <a:t>No “Because” string in </a:t>
            </a:r>
            <a:r>
              <a:rPr lang="en-US" dirty="0" err="1"/>
              <a:t>xUnit’s</a:t>
            </a:r>
            <a:r>
              <a:rPr lang="en-US" dirty="0"/>
              <a:t> assertions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ED13C64-E340-4572-9D70-064D9E15ECBB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F0D556B9-6993-4D80-B4CC-02054A2DE389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AE1A162-6C4C-4ECA-9A1D-1652118746D0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276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Solution: Use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FluentAssertions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for assertions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Adds a Should() extension method to object</a:t>
            </a:r>
          </a:p>
          <a:p>
            <a:pPr lvl="1"/>
            <a:r>
              <a:rPr lang="en-US" dirty="0" err="1"/>
              <a:t>result.Should</a:t>
            </a:r>
            <a:r>
              <a:rPr lang="en-US" dirty="0"/>
              <a:t>().Be(0);</a:t>
            </a:r>
          </a:p>
          <a:p>
            <a:pPr lvl="1"/>
            <a:r>
              <a:rPr lang="en-US" dirty="0"/>
              <a:t>Easier to read than </a:t>
            </a:r>
            <a:r>
              <a:rPr lang="en-US" dirty="0" err="1"/>
              <a:t>Assert.Equal</a:t>
            </a:r>
            <a:r>
              <a:rPr lang="en-US" dirty="0"/>
              <a:t>(0, result);</a:t>
            </a:r>
          </a:p>
          <a:p>
            <a:r>
              <a:rPr lang="en-US" dirty="0"/>
              <a:t>Because string to explain why</a:t>
            </a:r>
          </a:p>
          <a:p>
            <a:pPr lvl="1"/>
            <a:r>
              <a:rPr lang="en-US" dirty="0"/>
              <a:t>can12YearOldDriveResult.Should().Be(false, “because you must be 16 years old to drive.”)</a:t>
            </a:r>
          </a:p>
          <a:p>
            <a:r>
              <a:rPr lang="en-US" dirty="0"/>
              <a:t>Should().</a:t>
            </a:r>
            <a:r>
              <a:rPr lang="en-US" dirty="0" err="1"/>
              <a:t>BeEquivalentTo</a:t>
            </a:r>
            <a:r>
              <a:rPr lang="en-US" dirty="0"/>
              <a:t>();</a:t>
            </a:r>
          </a:p>
          <a:p>
            <a:pPr lvl="1"/>
            <a:r>
              <a:rPr lang="en-US" dirty="0" err="1"/>
              <a:t>actualCustomer.Should</a:t>
            </a:r>
            <a:r>
              <a:rPr lang="en-US" dirty="0"/>
              <a:t>().</a:t>
            </a:r>
            <a:r>
              <a:rPr lang="en-US" dirty="0" err="1"/>
              <a:t>BeEquivalentTo</a:t>
            </a:r>
            <a:r>
              <a:rPr lang="en-US" dirty="0"/>
              <a:t>(</a:t>
            </a:r>
            <a:r>
              <a:rPr lang="en-US" dirty="0" err="1"/>
              <a:t>expectedCustomer</a:t>
            </a:r>
            <a:r>
              <a:rPr lang="en-US" dirty="0"/>
              <a:t>);</a:t>
            </a:r>
          </a:p>
          <a:p>
            <a:r>
              <a:rPr lang="en-US" dirty="0"/>
              <a:t>100M+ downloads</a:t>
            </a:r>
          </a:p>
        </p:txBody>
      </p:sp>
      <p:pic>
        <p:nvPicPr>
          <p:cNvPr id="10242" name="Picture 2" descr="http://fluentassertions.com/images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508" y="1596496"/>
            <a:ext cx="2799292" cy="162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C9BB8A9-619F-435E-80A8-1DFFE34D583E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0AFEFE4E-0575-4E37-9991-CF960E29347E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974794-E779-40B0-9966-CBB0AA0A4E3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4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901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 on Automated Testing?</a:t>
            </a:r>
          </a:p>
        </p:txBody>
      </p:sp>
    </p:spTree>
    <p:extLst>
      <p:ext uri="{BB962C8B-B14F-4D97-AF65-F5344CB8AC3E}">
        <p14:creationId xmlns:p14="http://schemas.microsoft.com/office/powerpoint/2010/main" val="28229151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9738359" cy="1218010"/>
          </a:xfrm>
        </p:spPr>
        <p:txBody>
          <a:bodyPr>
            <a:normAutofit/>
          </a:bodyPr>
          <a:lstStyle/>
          <a:p>
            <a:pPr algn="l"/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    DevOps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5DEEC5-BBBD-4710-A78A-3DE518FC5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745" y="2889055"/>
            <a:ext cx="6916255" cy="396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423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DevOps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31729"/>
            <a:ext cx="10515600" cy="4045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“DevOps is the union of people, process, and products to enable continuous delivery of value to our end users.”</a:t>
            </a:r>
          </a:p>
          <a:p>
            <a:pPr marL="0" indent="0">
              <a:buNone/>
            </a:pP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 algn="r">
              <a:buNone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- Donovan Brown</a:t>
            </a:r>
          </a:p>
        </p:txBody>
      </p:sp>
    </p:spTree>
    <p:extLst>
      <p:ext uri="{BB962C8B-B14F-4D97-AF65-F5344CB8AC3E}">
        <p14:creationId xmlns:p14="http://schemas.microsoft.com/office/powerpoint/2010/main" val="6521600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suse.com/assets/img/devops-proces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29" y="1169364"/>
            <a:ext cx="10207942" cy="525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DevOps Pipeline</a:t>
            </a:r>
          </a:p>
        </p:txBody>
      </p:sp>
    </p:spTree>
    <p:extLst>
      <p:ext uri="{BB962C8B-B14F-4D97-AF65-F5344CB8AC3E}">
        <p14:creationId xmlns:p14="http://schemas.microsoft.com/office/powerpoint/2010/main" val="968281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83715"/>
          </a:xfrm>
        </p:spPr>
        <p:txBody>
          <a:bodyPr>
            <a:normAutofit/>
          </a:bodyPr>
          <a:lstStyle/>
          <a:p>
            <a:r>
              <a:rPr lang="en-US" dirty="0"/>
              <a:t>Director of Engineering at </a:t>
            </a:r>
            <a:r>
              <a:rPr lang="en-US" dirty="0">
                <a:hlinkClick r:id="rId3"/>
              </a:rPr>
              <a:t>Lean </a:t>
            </a:r>
            <a:r>
              <a:rPr lang="en-US" dirty="0" err="1">
                <a:hlinkClick r:id="rId3"/>
              </a:rPr>
              <a:t>TECHniques</a:t>
            </a:r>
            <a:endParaRPr lang="en-US" dirty="0"/>
          </a:p>
          <a:p>
            <a:r>
              <a:rPr lang="en-US" dirty="0"/>
              <a:t>Co-organizer of Iowa .NET User Group</a:t>
            </a:r>
          </a:p>
          <a:p>
            <a:r>
              <a:rPr lang="en-US" dirty="0"/>
              <a:t>Blog at </a:t>
            </a:r>
            <a:r>
              <a:rPr lang="en-US" dirty="0">
                <a:hlinkClick r:id="rId4"/>
              </a:rPr>
              <a:t>scottsauber.com</a:t>
            </a:r>
            <a:endParaRPr lang="en-US" dirty="0"/>
          </a:p>
        </p:txBody>
      </p:sp>
      <p:pic>
        <p:nvPicPr>
          <p:cNvPr id="4" name="Picture 2" descr="LeanTECHniques Logo">
            <a:extLst>
              <a:ext uri="{FF2B5EF4-FFF2-40B4-BE49-F238E27FC236}">
                <a16:creationId xmlns:a16="http://schemas.microsoft.com/office/drawing/2014/main" id="{6B343164-22E9-4C85-8C9F-6D119A7A6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883" y="1698863"/>
            <a:ext cx="2893896" cy="77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B409787-432B-47DE-95CC-23766DFFF6E8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90C64E98-BAB5-4D64-8B0E-CA5287167412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6BD0A82-F5D6-44FF-8E4A-800AB63E720A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6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2">
            <a:extLst>
              <a:ext uri="{FF2B5EF4-FFF2-40B4-BE49-F238E27FC236}">
                <a16:creationId xmlns:a16="http://schemas.microsoft.com/office/drawing/2014/main" id="{EE823D29-F774-4060-956C-9FEC9AFCF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60000">
            <a:off x="8160002" y="2751838"/>
            <a:ext cx="2744259" cy="168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24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Continuous Integration and Delivery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1059951" cy="4709811"/>
          </a:xfrm>
        </p:spPr>
        <p:txBody>
          <a:bodyPr>
            <a:normAutofit/>
          </a:bodyPr>
          <a:lstStyle/>
          <a:p>
            <a:r>
              <a:rPr lang="en-US" dirty="0"/>
              <a:t>Continuous Integration is a practice not a server</a:t>
            </a:r>
          </a:p>
          <a:p>
            <a:r>
              <a:rPr lang="en-US" dirty="0"/>
              <a:t>Build Server</a:t>
            </a:r>
          </a:p>
          <a:p>
            <a:pPr lvl="1"/>
            <a:r>
              <a:rPr lang="en-US" dirty="0"/>
              <a:t>Automated builds running on an independent build server</a:t>
            </a:r>
          </a:p>
          <a:p>
            <a:pPr lvl="1"/>
            <a:r>
              <a:rPr lang="en-US" dirty="0"/>
              <a:t>Automatically running automated tests</a:t>
            </a:r>
          </a:p>
          <a:p>
            <a:pPr lvl="1"/>
            <a:r>
              <a:rPr lang="en-US" dirty="0"/>
              <a:t>Creates an artifact</a:t>
            </a:r>
          </a:p>
          <a:p>
            <a:r>
              <a:rPr lang="en-US" dirty="0"/>
              <a:t>Continuous Delivery</a:t>
            </a:r>
          </a:p>
          <a:p>
            <a:pPr lvl="1"/>
            <a:r>
              <a:rPr lang="en-US" dirty="0"/>
              <a:t>Takes the artifact from the build server and deploys it</a:t>
            </a:r>
          </a:p>
          <a:p>
            <a:pPr lvl="1"/>
            <a:r>
              <a:rPr lang="en-US" dirty="0"/>
              <a:t>Go through different environments</a:t>
            </a:r>
          </a:p>
          <a:p>
            <a:pPr lvl="1"/>
            <a:r>
              <a:rPr lang="en-US" dirty="0"/>
              <a:t>Automated configuration of VM, IIS, folder permissions, Azure AppService, etc.</a:t>
            </a:r>
          </a:p>
          <a:p>
            <a:r>
              <a:rPr lang="en-US" dirty="0"/>
              <a:t>These two together will be transformational for you and your company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16706E-CAA5-4F1F-93C5-0A5FE4BB2E5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76F91A8E-87D8-493B-B06F-045640091701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2D489A7-AE3D-4F65-B7C8-7ECBEB952148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3051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CI + CD enables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1207"/>
          </a:xfrm>
        </p:spPr>
        <p:txBody>
          <a:bodyPr/>
          <a:lstStyle/>
          <a:p>
            <a:r>
              <a:rPr lang="en-US" dirty="0"/>
              <a:t>Consistency</a:t>
            </a:r>
          </a:p>
          <a:p>
            <a:pPr lvl="1"/>
            <a:r>
              <a:rPr lang="en-US" dirty="0"/>
              <a:t>Machine repeats the same steps over and over again</a:t>
            </a:r>
          </a:p>
          <a:p>
            <a:r>
              <a:rPr lang="en-US" dirty="0"/>
              <a:t>Consistency promotes Confidence</a:t>
            </a:r>
          </a:p>
          <a:p>
            <a:pPr lvl="1"/>
            <a:r>
              <a:rPr lang="en-US" dirty="0"/>
              <a:t>Passes build</a:t>
            </a:r>
          </a:p>
          <a:p>
            <a:pPr lvl="1"/>
            <a:r>
              <a:rPr lang="en-US" dirty="0"/>
              <a:t>Passes automated tests</a:t>
            </a:r>
          </a:p>
          <a:p>
            <a:pPr lvl="1"/>
            <a:r>
              <a:rPr lang="en-US" dirty="0"/>
              <a:t>Let’s deploy it to Prod!</a:t>
            </a:r>
          </a:p>
          <a:p>
            <a:r>
              <a:rPr lang="en-US" dirty="0"/>
              <a:t>Confidence enables agility</a:t>
            </a:r>
          </a:p>
          <a:p>
            <a:pPr lvl="1"/>
            <a:r>
              <a:rPr lang="en-US" dirty="0"/>
              <a:t>Mid-day deployments are no big deal</a:t>
            </a:r>
          </a:p>
          <a:p>
            <a:pPr lvl="2"/>
            <a:r>
              <a:rPr lang="en-US" dirty="0"/>
              <a:t>For a single app, the most I’ve seen for 2 developers is 24 deployments to Prod in 1 day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ED250B-33B2-4157-856F-5DF53F7EAB3F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6ACED0C1-DCA8-4FBA-AD51-EDB5B195BD82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4EDE2BD-4DB1-4A55-AB79-908535E5C6F9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104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 on DevOps?</a:t>
            </a:r>
          </a:p>
        </p:txBody>
      </p:sp>
    </p:spTree>
    <p:extLst>
      <p:ext uri="{BB962C8B-B14F-4D97-AF65-F5344CB8AC3E}">
        <p14:creationId xmlns:p14="http://schemas.microsoft.com/office/powerpoint/2010/main" val="37880575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9738359" cy="1218010"/>
          </a:xfrm>
        </p:spPr>
        <p:txBody>
          <a:bodyPr>
            <a:normAutofit/>
          </a:bodyPr>
          <a:lstStyle/>
          <a:p>
            <a:pPr algn="l"/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  Feature Toggles</a:t>
            </a:r>
          </a:p>
        </p:txBody>
      </p:sp>
      <p:pic>
        <p:nvPicPr>
          <p:cNvPr id="5" name="Picture 2" descr="https://media.tenor.com/images/1a332f08f7c7e612115fd61479a3445b/tenor.gif">
            <a:extLst>
              <a:ext uri="{FF2B5EF4-FFF2-40B4-BE49-F238E27FC236}">
                <a16:creationId xmlns:a16="http://schemas.microsoft.com/office/drawing/2014/main" id="{BE175F24-FB4A-480B-9E0D-E43F0F847C3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401" y="3629551"/>
            <a:ext cx="4304599" cy="322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123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Feature Toggles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06154"/>
          </a:xfrm>
        </p:spPr>
        <p:txBody>
          <a:bodyPr>
            <a:normAutofit/>
          </a:bodyPr>
          <a:lstStyle/>
          <a:p>
            <a:r>
              <a:rPr lang="en-US" dirty="0"/>
              <a:t>No long lived branches</a:t>
            </a:r>
          </a:p>
          <a:p>
            <a:r>
              <a:rPr lang="en-US" dirty="0"/>
              <a:t>No environment branches</a:t>
            </a:r>
          </a:p>
          <a:p>
            <a:r>
              <a:rPr lang="en-US" dirty="0"/>
              <a:t>Trunk Based Development</a:t>
            </a:r>
          </a:p>
          <a:p>
            <a:pPr lvl="1"/>
            <a:r>
              <a:rPr lang="en-US" dirty="0"/>
              <a:t>Commit to main instead!</a:t>
            </a:r>
          </a:p>
          <a:p>
            <a:r>
              <a:rPr lang="en-US" dirty="0"/>
              <a:t>Behind an if statement</a:t>
            </a:r>
          </a:p>
          <a:p>
            <a:r>
              <a:rPr lang="en-US" dirty="0"/>
              <a:t>Reduce merge conflicts</a:t>
            </a:r>
          </a:p>
          <a:p>
            <a:r>
              <a:rPr lang="en-US" dirty="0"/>
              <a:t>Simplest way: config files – </a:t>
            </a:r>
            <a:r>
              <a:rPr lang="en-US" dirty="0" err="1"/>
              <a:t>Microsoft.FeatureManagement</a:t>
            </a:r>
            <a:endParaRPr lang="en-US" dirty="0"/>
          </a:p>
          <a:p>
            <a:pPr lvl="1"/>
            <a:r>
              <a:rPr lang="en-US" dirty="0" err="1"/>
              <a:t>appsettings</a:t>
            </a:r>
            <a:r>
              <a:rPr lang="en-US" dirty="0"/>
              <a:t>.{Environment}.json</a:t>
            </a:r>
          </a:p>
          <a:p>
            <a:r>
              <a:rPr lang="en-US" dirty="0"/>
              <a:t>Commit to cleaning up after it’s live</a:t>
            </a:r>
          </a:p>
          <a:p>
            <a:r>
              <a:rPr lang="en-US" dirty="0"/>
              <a:t>De-couples deployments from releases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5CD77D0-46C2-4232-A611-0D99A18DBBF1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CBCE789E-0424-4316-8813-F0A538D16428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3531936-32FD-46C9-B693-9A9A3BA4F09D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292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 on Feature Toggles?</a:t>
            </a:r>
          </a:p>
        </p:txBody>
      </p:sp>
    </p:spTree>
    <p:extLst>
      <p:ext uri="{BB962C8B-B14F-4D97-AF65-F5344CB8AC3E}">
        <p14:creationId xmlns:p14="http://schemas.microsoft.com/office/powerpoint/2010/main" val="5742929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9738359" cy="1218010"/>
          </a:xfrm>
        </p:spPr>
        <p:txBody>
          <a:bodyPr>
            <a:normAutofit/>
          </a:bodyPr>
          <a:lstStyle/>
          <a:p>
            <a:pPr algn="l"/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 Microservices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E4F474C-265A-46E8-ADD4-644A09285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362" y="2666080"/>
            <a:ext cx="5583637" cy="419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4148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What do I mean by microservices?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22254"/>
            <a:ext cx="10515600" cy="3613492"/>
          </a:xfrm>
        </p:spPr>
        <p:txBody>
          <a:bodyPr>
            <a:normAutofit/>
          </a:bodyPr>
          <a:lstStyle/>
          <a:p>
            <a:r>
              <a:rPr lang="en-US" dirty="0"/>
              <a:t>When I say Microservices I mean some out of process call of some sort (web service, queue, etc.)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2D6991-CB61-4D6A-8280-4DBB48049128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60BF551A-0634-4787-9609-3B8911712EC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268CA4-ABA3-4F4E-B363-22E06F687A0E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8539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Microservices Add Operational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5384800"/>
          </a:xfrm>
        </p:spPr>
        <p:txBody>
          <a:bodyPr>
            <a:normAutofit/>
          </a:bodyPr>
          <a:lstStyle/>
          <a:p>
            <a:r>
              <a:rPr lang="en-US" dirty="0"/>
              <a:t>Health Checks</a:t>
            </a:r>
          </a:p>
          <a:p>
            <a:pPr lvl="1"/>
            <a:r>
              <a:rPr lang="en-US" dirty="0"/>
              <a:t>Is it running?  Are the dependencies ok?</a:t>
            </a:r>
          </a:p>
          <a:p>
            <a:r>
              <a:rPr lang="en-US" dirty="0"/>
              <a:t>Service Discovery</a:t>
            </a:r>
          </a:p>
          <a:p>
            <a:r>
              <a:rPr lang="en-US" dirty="0"/>
              <a:t>Perf is worse</a:t>
            </a:r>
          </a:p>
          <a:p>
            <a:r>
              <a:rPr lang="en-US" dirty="0"/>
              <a:t>Traceability with Correlation ID’s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2D6991-CB61-4D6A-8280-4DBB48049128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60BF551A-0634-4787-9609-3B8911712EC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268CA4-ABA3-4F4E-B363-22E06F687A0E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4496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Microservices Add Development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8600"/>
            <a:ext cx="10515600" cy="5319399"/>
          </a:xfrm>
        </p:spPr>
        <p:txBody>
          <a:bodyPr>
            <a:normAutofit/>
          </a:bodyPr>
          <a:lstStyle/>
          <a:p>
            <a:r>
              <a:rPr lang="en-US" dirty="0"/>
              <a:t>HTTP call (most likely) instead of a method call</a:t>
            </a:r>
          </a:p>
          <a:p>
            <a:r>
              <a:rPr lang="en-US" dirty="0"/>
              <a:t>If calling from C#, likely want a client library wrapper around </a:t>
            </a:r>
            <a:r>
              <a:rPr lang="en-US" dirty="0" err="1"/>
              <a:t>HttpClient</a:t>
            </a:r>
            <a:r>
              <a:rPr lang="en-US" dirty="0"/>
              <a:t> sending JSON</a:t>
            </a:r>
          </a:p>
          <a:p>
            <a:r>
              <a:rPr lang="en-US" dirty="0"/>
              <a:t>Dev environment needs multiple projects running</a:t>
            </a:r>
          </a:p>
          <a:p>
            <a:r>
              <a:rPr lang="en-US" dirty="0"/>
              <a:t>Cross-cutting things (users, logging, common package versions, etc.)</a:t>
            </a:r>
          </a:p>
          <a:p>
            <a:r>
              <a:rPr lang="en-US" dirty="0"/>
              <a:t>Network boundaries don’t magically make your code better</a:t>
            </a:r>
          </a:p>
          <a:p>
            <a:r>
              <a:rPr lang="en-US" dirty="0"/>
              <a:t>Did you draw the right domain boundaries?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2D6991-CB61-4D6A-8280-4DBB48049128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60BF551A-0634-4787-9609-3B8911712EC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268CA4-ABA3-4F4E-B363-22E06F687A0E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470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9524"/>
            <a:ext cx="10679482" cy="5246076"/>
          </a:xfrm>
        </p:spPr>
        <p:txBody>
          <a:bodyPr>
            <a:normAutofit/>
          </a:bodyPr>
          <a:lstStyle/>
          <a:p>
            <a:r>
              <a:rPr lang="en-US" dirty="0"/>
              <a:t>Lightning Talk approach</a:t>
            </a:r>
          </a:p>
          <a:p>
            <a:r>
              <a:rPr lang="en-US" dirty="0"/>
              <a:t>Talk about best practices for all these</a:t>
            </a:r>
          </a:p>
          <a:p>
            <a:pPr lvl="1"/>
            <a:r>
              <a:rPr lang="en-US" dirty="0"/>
              <a:t>Folder Structure </a:t>
            </a:r>
          </a:p>
          <a:p>
            <a:pPr lvl="1"/>
            <a:r>
              <a:rPr lang="en-US" dirty="0"/>
              <a:t>Don’t use </a:t>
            </a:r>
            <a:r>
              <a:rPr lang="en-US" dirty="0" err="1"/>
              <a:t>IOptions</a:t>
            </a:r>
            <a:r>
              <a:rPr lang="en-US" dirty="0"/>
              <a:t> Directly</a:t>
            </a:r>
          </a:p>
          <a:p>
            <a:pPr lvl="1"/>
            <a:r>
              <a:rPr lang="en-US" dirty="0"/>
              <a:t>Code Flow</a:t>
            </a:r>
          </a:p>
          <a:p>
            <a:pPr lvl="1"/>
            <a:r>
              <a:rPr lang="en-US" dirty="0"/>
              <a:t>Validation</a:t>
            </a:r>
          </a:p>
          <a:p>
            <a:pPr lvl="1"/>
            <a:r>
              <a:rPr lang="en-US" dirty="0"/>
              <a:t>ORM’s</a:t>
            </a:r>
          </a:p>
          <a:p>
            <a:pPr lvl="1"/>
            <a:r>
              <a:rPr lang="en-US" dirty="0"/>
              <a:t>Dependency Injection </a:t>
            </a:r>
          </a:p>
          <a:p>
            <a:pPr lvl="1"/>
            <a:r>
              <a:rPr lang="en-US" dirty="0"/>
              <a:t>Unit Testing and Assertions </a:t>
            </a:r>
          </a:p>
          <a:p>
            <a:pPr lvl="1"/>
            <a:r>
              <a:rPr lang="en-US" dirty="0"/>
              <a:t>DevOps</a:t>
            </a:r>
          </a:p>
          <a:p>
            <a:pPr lvl="1"/>
            <a:r>
              <a:rPr lang="en-US" dirty="0"/>
              <a:t>Feature Toggles</a:t>
            </a:r>
          </a:p>
          <a:p>
            <a:pPr lvl="1"/>
            <a:r>
              <a:rPr lang="en-US" dirty="0" err="1"/>
              <a:t>Microservices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9DBF777-79DB-43C5-8587-E5FD282CD8E9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DD5F7AFB-FFF6-461B-95E4-FE70F9FE34F7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AAAB5CD-27B1-4CCE-BC85-D3E6968594BF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962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It’s not all bad…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3200"/>
            <a:ext cx="10515600" cy="5384800"/>
          </a:xfrm>
        </p:spPr>
        <p:txBody>
          <a:bodyPr>
            <a:normAutofit/>
          </a:bodyPr>
          <a:lstStyle/>
          <a:p>
            <a:r>
              <a:rPr lang="en-US" dirty="0"/>
              <a:t>Benefits</a:t>
            </a:r>
          </a:p>
          <a:p>
            <a:pPr lvl="1"/>
            <a:r>
              <a:rPr lang="en-US" dirty="0"/>
              <a:t>Iterate on microservices separate from other app (SRP)</a:t>
            </a:r>
          </a:p>
          <a:p>
            <a:pPr lvl="1"/>
            <a:r>
              <a:rPr lang="en-US" dirty="0"/>
              <a:t>Reuse</a:t>
            </a:r>
          </a:p>
          <a:p>
            <a:pPr lvl="1"/>
            <a:r>
              <a:rPr lang="en-US" dirty="0"/>
              <a:t>Scale independently</a:t>
            </a:r>
          </a:p>
          <a:p>
            <a:pPr lvl="1"/>
            <a:r>
              <a:rPr lang="en-US" dirty="0"/>
              <a:t>Easy to reason about in small chunks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You are not Google</a:t>
            </a:r>
            <a:r>
              <a:rPr lang="en-US" dirty="0"/>
              <a:t>/Facebook/Netflix/Amazon</a:t>
            </a:r>
          </a:p>
          <a:p>
            <a:r>
              <a:rPr lang="en-US" dirty="0"/>
              <a:t>Use where it makes sense:</a:t>
            </a:r>
          </a:p>
          <a:p>
            <a:pPr lvl="1"/>
            <a:r>
              <a:rPr lang="en-US" dirty="0"/>
              <a:t>Needs scale</a:t>
            </a:r>
          </a:p>
          <a:p>
            <a:pPr lvl="1"/>
            <a:r>
              <a:rPr lang="en-US" dirty="0"/>
              <a:t>High CPU usage</a:t>
            </a:r>
          </a:p>
          <a:p>
            <a:pPr lvl="1"/>
            <a:r>
              <a:rPr lang="en-US" dirty="0"/>
              <a:t>Isolate an annoying dependency</a:t>
            </a:r>
          </a:p>
          <a:p>
            <a:pPr lvl="1"/>
            <a:r>
              <a:rPr lang="en-US" dirty="0"/>
              <a:t>Separate teams</a:t>
            </a:r>
          </a:p>
          <a:p>
            <a:pPr lvl="1"/>
            <a:r>
              <a:rPr lang="en-US" dirty="0"/>
              <a:t>Hard costs is a priority over engineering costs</a:t>
            </a:r>
          </a:p>
        </p:txBody>
      </p:sp>
    </p:spTree>
    <p:extLst>
      <p:ext uri="{BB962C8B-B14F-4D97-AF65-F5344CB8AC3E}">
        <p14:creationId xmlns:p14="http://schemas.microsoft.com/office/powerpoint/2010/main" val="4213764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5C3C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My favorite definition of Microservices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31729"/>
            <a:ext cx="10515600" cy="4045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“Loosely coupled service oriented architecture with bounded contexts.”</a:t>
            </a:r>
          </a:p>
          <a:p>
            <a:pPr marL="0" indent="0">
              <a:buNone/>
            </a:pP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 algn="r">
              <a:buNone/>
            </a:pP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- Adrian </a:t>
            </a:r>
            <a:r>
              <a:rPr lang="en-US" sz="3200" dirty="0" err="1">
                <a:solidFill>
                  <a:schemeClr val="bg1">
                    <a:lumMod val="65000"/>
                  </a:schemeClr>
                </a:solidFill>
              </a:rPr>
              <a:t>Cockroft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3815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Boundaries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Boundaries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Boundaries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87E3CD9-1085-46FC-9085-61989833D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Almost all the successful microservice stories have started with a monolith that got too big and was broken up</a:t>
            </a:r>
            <a:br>
              <a:rPr lang="en-US" b="0" i="0" dirty="0">
                <a:effectLst/>
                <a:latin typeface="Segoe UI" panose="020B0502040204020203" pitchFamily="34" charset="0"/>
              </a:rPr>
            </a:br>
            <a:r>
              <a:rPr lang="en-US" b="0" i="0" dirty="0">
                <a:effectLst/>
                <a:latin typeface="Segoe UI" panose="020B0502040204020203" pitchFamily="34" charset="0"/>
              </a:rPr>
              <a:t>Almost all the cases where I've heard of a system that was built as a microservice system from scratch, it has ended up in serious trouble.”</a:t>
            </a:r>
            <a:r>
              <a:rPr lang="en-US" dirty="0">
                <a:latin typeface="Segoe UI" panose="020B0502040204020203" pitchFamily="34" charset="0"/>
              </a:rPr>
              <a:t> – </a:t>
            </a:r>
            <a:r>
              <a:rPr lang="en-US" dirty="0">
                <a:latin typeface="Segoe UI" panose="020B0502040204020203" pitchFamily="34" charset="0"/>
                <a:hlinkClick r:id="rId3"/>
              </a:rPr>
              <a:t>Martin Fowler</a:t>
            </a:r>
            <a:endParaRPr lang="en-US" dirty="0">
              <a:latin typeface="Segoe UI" panose="020B0502040204020203" pitchFamily="34" charset="0"/>
            </a:endParaRPr>
          </a:p>
          <a:p>
            <a:pPr marL="0" indent="0">
              <a:buNone/>
            </a:pPr>
            <a:endParaRPr lang="en-US" dirty="0">
              <a:latin typeface="Segoe UI" panose="020B0502040204020203" pitchFamily="34" charset="0"/>
            </a:endParaRPr>
          </a:p>
          <a:p>
            <a:r>
              <a:rPr lang="en-US" b="0" i="0" dirty="0">
                <a:effectLst/>
                <a:latin typeface="Segoe UI" panose="020B0502040204020203" pitchFamily="34" charset="0"/>
              </a:rPr>
              <a:t>“I remain convinced that it is much easier to partition an existing, "brownfield" system than to do so up front with a new, greenfield system.</a:t>
            </a:r>
            <a:r>
              <a:rPr lang="en-US" dirty="0">
                <a:latin typeface="Segoe UI" panose="020B0502040204020203" pitchFamily="34" charset="0"/>
              </a:rPr>
              <a:t>” – </a:t>
            </a:r>
            <a:r>
              <a:rPr lang="en-US" dirty="0">
                <a:latin typeface="Segoe UI" panose="020B0502040204020203" pitchFamily="34" charset="0"/>
                <a:hlinkClick r:id="rId4"/>
              </a:rPr>
              <a:t>Sam Newman</a:t>
            </a:r>
            <a:endParaRPr lang="en-US" b="0" i="0" dirty="0"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8339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B488-E83B-4E3A-9898-41C648FA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75920"/>
          </a:xfrm>
        </p:spPr>
        <p:txBody>
          <a:bodyPr>
            <a:normAutofit/>
          </a:bodyPr>
          <a:lstStyle/>
          <a:p>
            <a:pPr algn="ctr"/>
            <a:r>
              <a:rPr lang="en-US" sz="4500" dirty="0"/>
              <a:t>Questions on Microservices?</a:t>
            </a:r>
          </a:p>
        </p:txBody>
      </p:sp>
    </p:spTree>
    <p:extLst>
      <p:ext uri="{BB962C8B-B14F-4D97-AF65-F5344CB8AC3E}">
        <p14:creationId xmlns:p14="http://schemas.microsoft.com/office/powerpoint/2010/main" val="42093456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E7171-AFDD-4862-9A69-284665CD3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210990"/>
            <a:ext cx="9738359" cy="1218010"/>
          </a:xfrm>
        </p:spPr>
        <p:txBody>
          <a:bodyPr>
            <a:normAutofit/>
          </a:bodyPr>
          <a:lstStyle/>
          <a:p>
            <a:pPr algn="l"/>
            <a:r>
              <a:rPr lang="en-US" sz="7700" b="1" dirty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    BONUS</a:t>
            </a:r>
          </a:p>
        </p:txBody>
      </p:sp>
      <p:pic>
        <p:nvPicPr>
          <p:cNvPr id="1026" name="Picture 2" descr="Christmas Vacation GIF by INTO ACTION">
            <a:extLst>
              <a:ext uri="{FF2B5EF4-FFF2-40B4-BE49-F238E27FC236}">
                <a16:creationId xmlns:a16="http://schemas.microsoft.com/office/drawing/2014/main" id="{37985959-E0B8-4073-802A-9F014EEA282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916" y="3200400"/>
            <a:ext cx="4882888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7717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Bonus 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11</a:t>
            </a:r>
            <a:r>
              <a:rPr lang="en-US" baseline="30000">
                <a:solidFill>
                  <a:schemeClr val="bg1">
                    <a:lumMod val="50000"/>
                  </a:schemeClr>
                </a:solidFill>
              </a:rPr>
              <a:t>th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 Opinion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Build/Compiler warnings don’t exist in my world</a:t>
            </a:r>
          </a:p>
          <a:p>
            <a:pPr lvl="1"/>
            <a:r>
              <a:rPr lang="en-US" dirty="0"/>
              <a:t>Error or Nothing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247749-C98E-477C-BAC9-CDC62683C62B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E71040AD-213E-4FF4-B897-B10A9738BDF1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1A8F181-378E-43DA-AA16-B54AF3756124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47239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Real benefits of these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web app went from deploying to Prod 20x a year to deploying to Prod over 500x a year</a:t>
            </a:r>
          </a:p>
          <a:p>
            <a:r>
              <a:rPr lang="en-US" dirty="0"/>
              <a:t>Faster delivery of value to users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247749-C98E-477C-BAC9-CDC62683C62B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E71040AD-213E-4FF4-B897-B10A9738BDF1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1A8F181-378E-43DA-AA16-B54AF3756124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12558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Closing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Hope you got at least one idea out of this.</a:t>
            </a:r>
          </a:p>
          <a:p>
            <a:r>
              <a:rPr lang="en-US" dirty="0"/>
              <a:t>You likely don’t agree with everything I just said.</a:t>
            </a:r>
          </a:p>
          <a:p>
            <a:r>
              <a:rPr lang="en-US" dirty="0"/>
              <a:t>Focus on what matters</a:t>
            </a:r>
          </a:p>
          <a:p>
            <a:pPr lvl="1"/>
            <a:r>
              <a:rPr lang="en-US" dirty="0" err="1"/>
              <a:t>xUnit</a:t>
            </a:r>
            <a:r>
              <a:rPr lang="en-US" dirty="0"/>
              <a:t> vs </a:t>
            </a:r>
            <a:r>
              <a:rPr lang="en-US" dirty="0" err="1"/>
              <a:t>NUnit</a:t>
            </a:r>
            <a:r>
              <a:rPr lang="en-US" dirty="0"/>
              <a:t> – who cares?</a:t>
            </a:r>
          </a:p>
          <a:p>
            <a:pPr lvl="1"/>
            <a:r>
              <a:rPr lang="en-US" dirty="0"/>
              <a:t>Why &gt; How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C37CBAD-C3A3-44EF-B354-BEA79934AA61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687659FB-E0FE-440F-8A6E-ABDC7ECA19A4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52E7148-535D-4577-ABAD-E7DEE6A8A93C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63081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7511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Questions?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EEDD474-9B63-4801-B971-6E213D542093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id="{7D7BFBA6-D8E3-4133-909A-2D02A920BE19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23DC95-162C-46CD-801A-C10385AF2CDF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Subtitle 2">
            <a:extLst>
              <a:ext uri="{FF2B5EF4-FFF2-40B4-BE49-F238E27FC236}">
                <a16:creationId xmlns:a16="http://schemas.microsoft.com/office/drawing/2014/main" id="{097882A2-4820-4881-9C23-D09EE5DE1AF4}"/>
              </a:ext>
            </a:extLst>
          </p:cNvPr>
          <p:cNvSpPr txBox="1">
            <a:spLocks/>
          </p:cNvSpPr>
          <p:nvPr/>
        </p:nvSpPr>
        <p:spPr>
          <a:xfrm>
            <a:off x="90625" y="3418380"/>
            <a:ext cx="12192000" cy="3371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6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40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up at scottsauber.com</a:t>
            </a:r>
          </a:p>
        </p:txBody>
      </p:sp>
    </p:spTree>
    <p:extLst>
      <p:ext uri="{BB962C8B-B14F-4D97-AF65-F5344CB8AC3E}">
        <p14:creationId xmlns:p14="http://schemas.microsoft.com/office/powerpoint/2010/main" val="2199904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9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61254-86DC-4239-85AC-F87EEB56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27511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+mn-lt"/>
              </a:rPr>
              <a:t>Thanks!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F381A94-E835-401F-8754-98A5CE4F653E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4" name="Subtitle 2">
              <a:extLst>
                <a:ext uri="{FF2B5EF4-FFF2-40B4-BE49-F238E27FC236}">
                  <a16:creationId xmlns:a16="http://schemas.microsoft.com/office/drawing/2014/main" id="{1FEE5B04-A7D7-426F-94EB-E84743F35CA0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/>
                  </a:solidFill>
                </a:rPr>
                <a:t>scottsauber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87BD344-A325-4101-B1B8-02978970E4E3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Subtitle 2">
            <a:extLst>
              <a:ext uri="{FF2B5EF4-FFF2-40B4-BE49-F238E27FC236}">
                <a16:creationId xmlns:a16="http://schemas.microsoft.com/office/drawing/2014/main" id="{FD62362D-55B2-4103-A7AF-54CC41B415B4}"/>
              </a:ext>
            </a:extLst>
          </p:cNvPr>
          <p:cNvSpPr txBox="1">
            <a:spLocks/>
          </p:cNvSpPr>
          <p:nvPr/>
        </p:nvSpPr>
        <p:spPr>
          <a:xfrm>
            <a:off x="90625" y="3418380"/>
            <a:ext cx="12192000" cy="3371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6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4000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Slides up at scottsauber.com</a:t>
            </a:r>
          </a:p>
        </p:txBody>
      </p:sp>
    </p:spTree>
    <p:extLst>
      <p:ext uri="{BB962C8B-B14F-4D97-AF65-F5344CB8AC3E}">
        <p14:creationId xmlns:p14="http://schemas.microsoft.com/office/powerpoint/2010/main" val="18194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Overall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253870" cy="4680683"/>
          </a:xfrm>
        </p:spPr>
        <p:txBody>
          <a:bodyPr>
            <a:normAutofit/>
          </a:bodyPr>
          <a:lstStyle/>
          <a:p>
            <a:r>
              <a:rPr lang="en-US" dirty="0"/>
              <a:t>Improve Maintainability</a:t>
            </a:r>
          </a:p>
          <a:p>
            <a:pPr lvl="1"/>
            <a:r>
              <a:rPr lang="en-US" dirty="0"/>
              <a:t>Better practices</a:t>
            </a:r>
          </a:p>
          <a:p>
            <a:pPr lvl="1"/>
            <a:r>
              <a:rPr lang="en-US" dirty="0"/>
              <a:t>Consistency</a:t>
            </a:r>
          </a:p>
          <a:p>
            <a:pPr lvl="1"/>
            <a:r>
              <a:rPr lang="en-US" dirty="0"/>
              <a:t>Enjoyable to work with</a:t>
            </a:r>
          </a:p>
          <a:p>
            <a:r>
              <a:rPr lang="en-US" dirty="0"/>
              <a:t>The point of software is to sustainably minimize lead time to business impact</a:t>
            </a:r>
          </a:p>
          <a:p>
            <a:r>
              <a:rPr lang="en-US" dirty="0"/>
              <a:t>“Legacy software is software you have no confidence in.”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665648D-CC38-4A73-8EA5-FDD5CD4AF029}"/>
              </a:ext>
            </a:extLst>
          </p:cNvPr>
          <p:cNvGrpSpPr/>
          <p:nvPr/>
        </p:nvGrpSpPr>
        <p:grpSpPr>
          <a:xfrm>
            <a:off x="9970651" y="6185410"/>
            <a:ext cx="2130724" cy="474323"/>
            <a:chOff x="9970651" y="6185410"/>
            <a:chExt cx="2130724" cy="474323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0C3618B1-8F7B-454E-A475-B5CD8E3A70A5}"/>
                </a:ext>
              </a:extLst>
            </p:cNvPr>
            <p:cNvSpPr txBox="1">
              <a:spLocks/>
            </p:cNvSpPr>
            <p:nvPr/>
          </p:nvSpPr>
          <p:spPr>
            <a:xfrm>
              <a:off x="10041147" y="6185410"/>
              <a:ext cx="2060228" cy="47432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scottsauber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B81A60-AEDB-4F34-8E77-4DC5E911979B}"/>
                </a:ext>
              </a:extLst>
            </p:cNvPr>
            <p:cNvSpPr/>
            <p:nvPr/>
          </p:nvSpPr>
          <p:spPr>
            <a:xfrm>
              <a:off x="9970651" y="6285411"/>
              <a:ext cx="347472" cy="27432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802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DAD8D8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46DA05-3FBE-4518-99AA-AFE73197E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45" y="1095363"/>
            <a:ext cx="9777847" cy="489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15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15568A-78A0-4DE8-B940-CE5B80EA7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203" y="1170428"/>
            <a:ext cx="9550413" cy="438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24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38166</TotalTime>
  <Words>1824</Words>
  <Application>Microsoft Office PowerPoint</Application>
  <PresentationFormat>Widescreen</PresentationFormat>
  <Paragraphs>385</Paragraphs>
  <Slides>69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4" baseType="lpstr">
      <vt:lpstr>Arial</vt:lpstr>
      <vt:lpstr>Calibri</vt:lpstr>
      <vt:lpstr>Calibri Light</vt:lpstr>
      <vt:lpstr>Segoe UI</vt:lpstr>
      <vt:lpstr>Office Theme</vt:lpstr>
      <vt:lpstr>10 Opinions For Creating  More Maintainable .NET Apps</vt:lpstr>
      <vt:lpstr>PowerPoint Presentation</vt:lpstr>
      <vt:lpstr>Audience</vt:lpstr>
      <vt:lpstr>Audience Goals</vt:lpstr>
      <vt:lpstr>Who am I?</vt:lpstr>
      <vt:lpstr>Agenda</vt:lpstr>
      <vt:lpstr>Overall theme</vt:lpstr>
      <vt:lpstr>PowerPoint Presentation</vt:lpstr>
      <vt:lpstr>PowerPoint Presentation</vt:lpstr>
      <vt:lpstr>Folder Structure</vt:lpstr>
      <vt:lpstr>Problem: OOB MVC Folders By Responsibility</vt:lpstr>
      <vt:lpstr>Solution: Use Feature Folders</vt:lpstr>
      <vt:lpstr>Solution: Use Feature Folders</vt:lpstr>
      <vt:lpstr>Feature Folder Extra Resources</vt:lpstr>
      <vt:lpstr>Questions on Feature Folders?</vt:lpstr>
      <vt:lpstr>Don’t use IOptions… Directly</vt:lpstr>
      <vt:lpstr>Problem: IOptions is annoying</vt:lpstr>
      <vt:lpstr>Solution: Register your Options class directly</vt:lpstr>
      <vt:lpstr>Questions on IOptions?</vt:lpstr>
      <vt:lpstr>Code Smells</vt:lpstr>
      <vt:lpstr>Structuring a method</vt:lpstr>
      <vt:lpstr>PowerPoint Presentation</vt:lpstr>
      <vt:lpstr>PowerPoint Presentation</vt:lpstr>
      <vt:lpstr>The Indentation Proclamation</vt:lpstr>
      <vt:lpstr>Code smells</vt:lpstr>
      <vt:lpstr>Questions on Code Flow/Smells?</vt:lpstr>
      <vt:lpstr>Validation</vt:lpstr>
      <vt:lpstr>Validation – What’s wrong with OOB Options</vt:lpstr>
      <vt:lpstr>Solution: Use FluentValidation</vt:lpstr>
      <vt:lpstr>PowerPoint Presentation</vt:lpstr>
      <vt:lpstr>A Rule that only exists if….</vt:lpstr>
      <vt:lpstr>Questions on Fluent Validation?</vt:lpstr>
      <vt:lpstr>ORM’s</vt:lpstr>
      <vt:lpstr>Don’t use raw ADO - Use an ORM</vt:lpstr>
      <vt:lpstr>ORM usage comparison</vt:lpstr>
      <vt:lpstr>Other ORM things</vt:lpstr>
      <vt:lpstr>Questions on ORM’s?</vt:lpstr>
      <vt:lpstr>Dependency Injection</vt:lpstr>
      <vt:lpstr>Dependency Injection and IoC containers</vt:lpstr>
      <vt:lpstr>Common DI Pitfalls</vt:lpstr>
      <vt:lpstr>Questions on Dependency Injection?</vt:lpstr>
      <vt:lpstr>  Automated Tests</vt:lpstr>
      <vt:lpstr>Automated Testing with xUnit</vt:lpstr>
      <vt:lpstr>Problem: OOB Assertion Libraries Annoy Me</vt:lpstr>
      <vt:lpstr>Solution: Use FluentAssertions for assertions</vt:lpstr>
      <vt:lpstr>Questions on Automated Testing?</vt:lpstr>
      <vt:lpstr>     DevOps</vt:lpstr>
      <vt:lpstr>What is DevOps</vt:lpstr>
      <vt:lpstr>DevOps Pipeline</vt:lpstr>
      <vt:lpstr>Continuous Integration and Delivery</vt:lpstr>
      <vt:lpstr>CI + CD enables</vt:lpstr>
      <vt:lpstr>Questions on DevOps?</vt:lpstr>
      <vt:lpstr>   Feature Toggles</vt:lpstr>
      <vt:lpstr>Feature Toggles</vt:lpstr>
      <vt:lpstr>Questions on Feature Toggles?</vt:lpstr>
      <vt:lpstr>  Microservices</vt:lpstr>
      <vt:lpstr>What do I mean by microservices?</vt:lpstr>
      <vt:lpstr>Microservices Add Operational Complexity</vt:lpstr>
      <vt:lpstr>Microservices Add Development Complexity</vt:lpstr>
      <vt:lpstr>It’s not all bad…</vt:lpstr>
      <vt:lpstr>My favorite definition of Microservices</vt:lpstr>
      <vt:lpstr>Boundaries Boundaries Boundaries</vt:lpstr>
      <vt:lpstr>Questions on Microservices?</vt:lpstr>
      <vt:lpstr>     BONUS</vt:lpstr>
      <vt:lpstr>Bonus 11th Opinion</vt:lpstr>
      <vt:lpstr>Real benefits of these practices</vt:lpstr>
      <vt:lpstr>Closing</vt:lpstr>
      <vt:lpstr>Questions?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Large, Yet Maintainable ASP.NET MVC Apps</dc:title>
  <dc:creator>Sauber, Scott</dc:creator>
  <cp:lastModifiedBy>Scott Sauber</cp:lastModifiedBy>
  <cp:revision>303</cp:revision>
  <dcterms:created xsi:type="dcterms:W3CDTF">2016-10-19T01:56:55Z</dcterms:created>
  <dcterms:modified xsi:type="dcterms:W3CDTF">2021-09-17T12:30:53Z</dcterms:modified>
</cp:coreProperties>
</file>